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webp" ContentType="image/webp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12192000" cy="6858000"/>
  <p:notesSz cx="6858000" cy="12192000"/>
  <p:embeddedFontLst>
    <p:embeddedFont>
      <p:font typeface="Noto Sans SC" charset="-122" pitchFamily="34"/>
      <p:regular r:id="rId44"/>
    </p:embeddedFont>
    <p:embeddedFont>
      <p:font typeface="MiSans" charset="-122" pitchFamily="34"/>
      <p:regular r:id="rId4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Relationship Id="rId44" Type="http://schemas.openxmlformats.org/officeDocument/2006/relationships/font" Target="fonts/font1.fntdata"/><Relationship Id="rId4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g"/><Relationship Id="rId2" Type="http://schemas.openxmlformats.org/officeDocument/2006/relationships/image" Target="../media/image-19-2.webp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image" Target="../media/image-2-13.png"/><Relationship Id="rId14" Type="http://schemas.openxmlformats.org/officeDocument/2006/relationships/image" Target="../media/image-2-14.svg"/><Relationship Id="rId15" Type="http://schemas.openxmlformats.org/officeDocument/2006/relationships/image" Target="../media/image-2-15.png"/><Relationship Id="rId16" Type="http://schemas.openxmlformats.org/officeDocument/2006/relationships/image" Target="../media/image-2-16.svg"/><Relationship Id="rId17" Type="http://schemas.openxmlformats.org/officeDocument/2006/relationships/image" Target="../media/image-2-17.png"/><Relationship Id="rId18" Type="http://schemas.openxmlformats.org/officeDocument/2006/relationships/image" Target="../media/image-2-18.svg"/><Relationship Id="rId19" Type="http://schemas.openxmlformats.org/officeDocument/2006/relationships/image" Target="../media/image-2-19.png"/><Relationship Id="rId20" Type="http://schemas.openxmlformats.org/officeDocument/2006/relationships/image" Target="../media/image-2-20.svg"/><Relationship Id="rId21" Type="http://schemas.openxmlformats.org/officeDocument/2006/relationships/image" Target="../media/image-2-21.png"/><Relationship Id="rId22" Type="http://schemas.openxmlformats.org/officeDocument/2006/relationships/image" Target="../media/image-2-22.sv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webp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image" Target="../media/image-3-13.png"/><Relationship Id="rId14" Type="http://schemas.openxmlformats.org/officeDocument/2006/relationships/image" Target="../media/image-3-14.svg"/><Relationship Id="rId15" Type="http://schemas.openxmlformats.org/officeDocument/2006/relationships/image" Target="../media/image-3-15.png"/><Relationship Id="rId16" Type="http://schemas.openxmlformats.org/officeDocument/2006/relationships/image" Target="../media/image-3-16.svg"/><Relationship Id="rId17" Type="http://schemas.openxmlformats.org/officeDocument/2006/relationships/image" Target="../media/image-3-17.png"/><Relationship Id="rId18" Type="http://schemas.openxmlformats.org/officeDocument/2006/relationships/image" Target="../media/image-3-18.svg"/><Relationship Id="rId19" Type="http://schemas.openxmlformats.org/officeDocument/2006/relationships/image" Target="../media/image-3-19.png"/><Relationship Id="rId20" Type="http://schemas.openxmlformats.org/officeDocument/2006/relationships/image" Target="../media/image-3-20.sv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svg"/><Relationship Id="rId3" Type="http://schemas.openxmlformats.org/officeDocument/2006/relationships/image" Target="../media/image-37-3.png"/><Relationship Id="rId4" Type="http://schemas.openxmlformats.org/officeDocument/2006/relationships/image" Target="../media/image-37-4.svg"/><Relationship Id="rId5" Type="http://schemas.openxmlformats.org/officeDocument/2006/relationships/image" Target="../media/image-37-5.png"/><Relationship Id="rId6" Type="http://schemas.openxmlformats.org/officeDocument/2006/relationships/image" Target="../media/image-37-6.svg"/><Relationship Id="rId7" Type="http://schemas.openxmlformats.org/officeDocument/2006/relationships/image" Target="../media/image-37-7.png"/><Relationship Id="rId8" Type="http://schemas.openxmlformats.org/officeDocument/2006/relationships/image" Target="../media/image-37-8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1730375"/>
            <a:ext cx="12235815" cy="51288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20100000">
            <a:off x="5164455" y="3388995"/>
            <a:ext cx="6988810" cy="2291080"/>
          </a:xfrm>
          <a:prstGeom prst="ellipse">
            <a:avLst/>
          </a:prstGeom>
          <a:solidFill>
            <a:srgbClr val="B2C3F7"/>
          </a:solidFill>
          <a:ln/>
        </p:spPr>
      </p:sp>
      <p:sp>
        <p:nvSpPr>
          <p:cNvPr id="7" name="Text 5"/>
          <p:cNvSpPr/>
          <p:nvPr/>
        </p:nvSpPr>
        <p:spPr>
          <a:xfrm rot="20100000">
            <a:off x="5164455" y="3388995"/>
            <a:ext cx="6988810" cy="22910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023620" y="1751965"/>
            <a:ext cx="2136775" cy="0"/>
          </a:xfrm>
          <a:prstGeom prst="line">
            <a:avLst/>
          </a:prstGeom>
          <a:noFill/>
          <a:ln w="63500">
            <a:solidFill>
              <a:srgbClr val="171717"/>
            </a:solidFill>
            <a:prstDash val="solid"/>
            <a:headEnd type="none"/>
            <a:tailEnd type="none"/>
          </a:ln>
        </p:spPr>
      </p:sp>
      <p:sp>
        <p:nvSpPr>
          <p:cNvPr id="9" name="Text 7"/>
          <p:cNvSpPr/>
          <p:nvPr/>
        </p:nvSpPr>
        <p:spPr>
          <a:xfrm>
            <a:off x="930275" y="5563870"/>
            <a:ext cx="2336165" cy="27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By OBINexus 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930275" y="5901055"/>
            <a:ext cx="2336165" cy="27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2025/05/01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10814050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814050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1068797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1068797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323544" y="668655"/>
            <a:ext cx="154081" cy="15430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1323544" y="668655"/>
            <a:ext cx="154081" cy="154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0" descr="https://kimi-img.moonshot.cn/pub/slides/slides_tmpl/image/25-08-27-19:59:58-d2nf6fh8bjvh7rlj01m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492750" y="209550"/>
            <a:ext cx="5475605" cy="6858000"/>
          </a:xfrm>
          <a:prstGeom prst="rect">
            <a:avLst/>
          </a:prstGeom>
        </p:spPr>
      </p:pic>
      <p:pic>
        <p:nvPicPr>
          <p:cNvPr id="18" name="Image 1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07610" y="4529455"/>
            <a:ext cx="1343025" cy="137160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0700" y="3879850"/>
            <a:ext cx="1978660" cy="202120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9540" y="1235075"/>
            <a:ext cx="933450" cy="95377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57250" y="2285365"/>
            <a:ext cx="5238750" cy="24669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MMUKO-CID : Constitutional Immune OS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930275" y="4923155"/>
            <a:ext cx="2336165" cy="584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github.com/obinexus/ mmuko-cid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semverx Hemoglobin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web-img.moonshot.cn/img/s7.51cto.com/e19905f04a914e3414619c46866c9155e617e31f.png">    </p:cNvPr>
          <p:cNvPicPr>
            <a:picLocks noChangeAspect="1"/>
          </p:cNvPicPr>
          <p:nvPr/>
        </p:nvPicPr>
        <p:blipFill>
          <a:blip r:embed="rId1"/>
          <a:srcRect l="15705" r="15705" t="0" b="0"/>
          <a:stretch/>
        </p:blipFill>
        <p:spPr>
          <a:xfrm>
            <a:off x="457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  <p:sp>
        <p:nvSpPr>
          <p:cNvPr id="5" name="Text 2"/>
          <p:cNvSpPr/>
          <p:nvPr/>
        </p:nvSpPr>
        <p:spPr>
          <a:xfrm>
            <a:off x="6400800" y="2209800"/>
            <a:ext cx="57277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semverx = 活体可热插拔血红蛋白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00800" y="33274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semverx热插拔功能实现了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欧拉路径遍历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而无需重启。像乐高积木一样，它将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2:1异质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依赖项绑定到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1:1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执行。抗异种血红蛋白陷阱在玉米复合生物群落中保护意图层。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00800" y="4445000"/>
            <a:ext cx="5613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“零知识编码...那一步。”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8750" y="14986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稀疏基因组 vs 密集表型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838200" y="2260600"/>
            <a:ext cx="4673600" cy="2692400"/>
          </a:xfrm>
          <a:custGeom>
            <a:avLst/>
            <a:gdLst/>
            <a:ahLst/>
            <a:cxnLst/>
            <a:rect l="l" t="t" r="r" b="b"/>
            <a:pathLst>
              <a:path w="4673600" h="2692400">
                <a:moveTo>
                  <a:pt x="101611" y="0"/>
                </a:moveTo>
                <a:lnTo>
                  <a:pt x="4571989" y="0"/>
                </a:lnTo>
                <a:cubicBezTo>
                  <a:pt x="4628107" y="0"/>
                  <a:pt x="4673600" y="45493"/>
                  <a:pt x="4673600" y="101611"/>
                </a:cubicBezTo>
                <a:lnTo>
                  <a:pt x="4673600" y="2590789"/>
                </a:lnTo>
                <a:cubicBezTo>
                  <a:pt x="4673600" y="2646907"/>
                  <a:pt x="4628107" y="2692400"/>
                  <a:pt x="4571989" y="2692400"/>
                </a:cubicBezTo>
                <a:lnTo>
                  <a:pt x="101611" y="2692400"/>
                </a:lnTo>
                <a:cubicBezTo>
                  <a:pt x="45493" y="2692400"/>
                  <a:pt x="0" y="2646907"/>
                  <a:pt x="0" y="25907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A5A8D1">
              <a:alpha val="13333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5200" y="2463800"/>
            <a:ext cx="441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稀疏基因组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2565400" y="3073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8" name="Shape 6"/>
          <p:cNvSpPr/>
          <p:nvPr/>
        </p:nvSpPr>
        <p:spPr>
          <a:xfrm>
            <a:off x="2908300" y="33782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03597" y="-19050"/>
                </a:moveTo>
                <a:cubicBezTo>
                  <a:pt x="160258" y="-19050"/>
                  <a:pt x="134779" y="50363"/>
                  <a:pt x="122277" y="114300"/>
                </a:cubicBezTo>
                <a:lnTo>
                  <a:pt x="85725" y="114300"/>
                </a:lnTo>
                <a:cubicBezTo>
                  <a:pt x="69890" y="114300"/>
                  <a:pt x="57150" y="127040"/>
                  <a:pt x="57150" y="142875"/>
                </a:cubicBezTo>
                <a:cubicBezTo>
                  <a:pt x="57150" y="158710"/>
                  <a:pt x="69890" y="171450"/>
                  <a:pt x="85725" y="171450"/>
                </a:cubicBezTo>
                <a:lnTo>
                  <a:pt x="114300" y="171450"/>
                </a:lnTo>
                <a:lnTo>
                  <a:pt x="114300" y="209550"/>
                </a:lnTo>
                <a:cubicBezTo>
                  <a:pt x="114300" y="229791"/>
                  <a:pt x="118229" y="249079"/>
                  <a:pt x="125373" y="266700"/>
                </a:cubicBezTo>
                <a:lnTo>
                  <a:pt x="114300" y="266700"/>
                </a:lnTo>
                <a:lnTo>
                  <a:pt x="114300" y="266700"/>
                </a:lnTo>
                <a:lnTo>
                  <a:pt x="89892" y="266700"/>
                </a:lnTo>
                <a:cubicBezTo>
                  <a:pt x="71795" y="266700"/>
                  <a:pt x="57150" y="281345"/>
                  <a:pt x="57150" y="299442"/>
                </a:cubicBezTo>
                <a:cubicBezTo>
                  <a:pt x="57150" y="303014"/>
                  <a:pt x="57745" y="306467"/>
                  <a:pt x="58817" y="309801"/>
                </a:cubicBezTo>
                <a:lnTo>
                  <a:pt x="93226" y="412909"/>
                </a:lnTo>
                <a:cubicBezTo>
                  <a:pt x="47863" y="451961"/>
                  <a:pt x="19050" y="509707"/>
                  <a:pt x="19050" y="574238"/>
                </a:cubicBezTo>
                <a:cubicBezTo>
                  <a:pt x="19050" y="593765"/>
                  <a:pt x="34885" y="609600"/>
                  <a:pt x="54412" y="609600"/>
                </a:cubicBezTo>
                <a:lnTo>
                  <a:pt x="478988" y="609600"/>
                </a:lnTo>
                <a:cubicBezTo>
                  <a:pt x="498515" y="609600"/>
                  <a:pt x="514350" y="593765"/>
                  <a:pt x="514350" y="574238"/>
                </a:cubicBezTo>
                <a:cubicBezTo>
                  <a:pt x="514350" y="509707"/>
                  <a:pt x="485537" y="451961"/>
                  <a:pt x="440174" y="413028"/>
                </a:cubicBezTo>
                <a:lnTo>
                  <a:pt x="474583" y="309920"/>
                </a:lnTo>
                <a:cubicBezTo>
                  <a:pt x="475655" y="306586"/>
                  <a:pt x="476250" y="303133"/>
                  <a:pt x="476250" y="299561"/>
                </a:cubicBezTo>
                <a:cubicBezTo>
                  <a:pt x="476250" y="281464"/>
                  <a:pt x="461605" y="266819"/>
                  <a:pt x="443508" y="266819"/>
                </a:cubicBezTo>
                <a:lnTo>
                  <a:pt x="419100" y="266819"/>
                </a:lnTo>
                <a:lnTo>
                  <a:pt x="419100" y="266819"/>
                </a:lnTo>
                <a:lnTo>
                  <a:pt x="408027" y="266819"/>
                </a:lnTo>
                <a:cubicBezTo>
                  <a:pt x="415171" y="249198"/>
                  <a:pt x="419100" y="229910"/>
                  <a:pt x="419100" y="209669"/>
                </a:cubicBezTo>
                <a:lnTo>
                  <a:pt x="419100" y="171569"/>
                </a:lnTo>
                <a:lnTo>
                  <a:pt x="447675" y="171569"/>
                </a:lnTo>
                <a:cubicBezTo>
                  <a:pt x="463510" y="171569"/>
                  <a:pt x="476250" y="158829"/>
                  <a:pt x="476250" y="142994"/>
                </a:cubicBezTo>
                <a:cubicBezTo>
                  <a:pt x="476250" y="127159"/>
                  <a:pt x="463510" y="114419"/>
                  <a:pt x="447675" y="114419"/>
                </a:cubicBezTo>
                <a:lnTo>
                  <a:pt x="411123" y="114419"/>
                </a:lnTo>
                <a:cubicBezTo>
                  <a:pt x="398740" y="50482"/>
                  <a:pt x="373142" y="-18931"/>
                  <a:pt x="329803" y="-18931"/>
                </a:cubicBezTo>
                <a:cubicBezTo>
                  <a:pt x="318373" y="-18931"/>
                  <a:pt x="307181" y="-14288"/>
                  <a:pt x="297061" y="-9168"/>
                </a:cubicBezTo>
                <a:cubicBezTo>
                  <a:pt x="287298" y="-4286"/>
                  <a:pt x="275153" y="119"/>
                  <a:pt x="266700" y="119"/>
                </a:cubicBezTo>
                <a:cubicBezTo>
                  <a:pt x="258247" y="119"/>
                  <a:pt x="246102" y="-4286"/>
                  <a:pt x="236339" y="-9168"/>
                </a:cubicBezTo>
                <a:cubicBezTo>
                  <a:pt x="226219" y="-14407"/>
                  <a:pt x="215027" y="-19050"/>
                  <a:pt x="203597" y="-19050"/>
                </a:cubicBezTo>
                <a:close/>
                <a:moveTo>
                  <a:pt x="315158" y="557689"/>
                </a:moveTo>
                <a:lnTo>
                  <a:pt x="285631" y="473273"/>
                </a:lnTo>
                <a:lnTo>
                  <a:pt x="318849" y="434578"/>
                </a:lnTo>
                <a:cubicBezTo>
                  <a:pt x="322064" y="430768"/>
                  <a:pt x="323850" y="426006"/>
                  <a:pt x="323850" y="421005"/>
                </a:cubicBezTo>
                <a:cubicBezTo>
                  <a:pt x="323850" y="409456"/>
                  <a:pt x="314563" y="400169"/>
                  <a:pt x="303014" y="400169"/>
                </a:cubicBezTo>
                <a:lnTo>
                  <a:pt x="230386" y="400169"/>
                </a:lnTo>
                <a:cubicBezTo>
                  <a:pt x="218837" y="400169"/>
                  <a:pt x="209550" y="409456"/>
                  <a:pt x="209550" y="421005"/>
                </a:cubicBezTo>
                <a:cubicBezTo>
                  <a:pt x="209550" y="426006"/>
                  <a:pt x="211336" y="430768"/>
                  <a:pt x="214551" y="434578"/>
                </a:cubicBezTo>
                <a:lnTo>
                  <a:pt x="247769" y="473273"/>
                </a:lnTo>
                <a:lnTo>
                  <a:pt x="218242" y="557689"/>
                </a:lnTo>
                <a:lnTo>
                  <a:pt x="150376" y="342900"/>
                </a:lnTo>
                <a:lnTo>
                  <a:pt x="192881" y="342900"/>
                </a:lnTo>
                <a:cubicBezTo>
                  <a:pt x="214789" y="355044"/>
                  <a:pt x="239911" y="361950"/>
                  <a:pt x="266700" y="361950"/>
                </a:cubicBezTo>
                <a:cubicBezTo>
                  <a:pt x="293489" y="361950"/>
                  <a:pt x="318611" y="355044"/>
                  <a:pt x="340519" y="342900"/>
                </a:cubicBezTo>
                <a:lnTo>
                  <a:pt x="383024" y="342900"/>
                </a:lnTo>
                <a:lnTo>
                  <a:pt x="315158" y="557689"/>
                </a:lnTo>
                <a:close/>
                <a:moveTo>
                  <a:pt x="266700" y="304800"/>
                </a:moveTo>
                <a:cubicBezTo>
                  <a:pt x="225385" y="304800"/>
                  <a:pt x="190262" y="278487"/>
                  <a:pt x="177046" y="241697"/>
                </a:cubicBezTo>
                <a:cubicBezTo>
                  <a:pt x="183832" y="245507"/>
                  <a:pt x="191691" y="247650"/>
                  <a:pt x="200025" y="247650"/>
                </a:cubicBezTo>
                <a:lnTo>
                  <a:pt x="214789" y="247650"/>
                </a:lnTo>
                <a:cubicBezTo>
                  <a:pt x="234434" y="247650"/>
                  <a:pt x="251817" y="235029"/>
                  <a:pt x="258008" y="216456"/>
                </a:cubicBezTo>
                <a:cubicBezTo>
                  <a:pt x="260747" y="208121"/>
                  <a:pt x="272534" y="208121"/>
                  <a:pt x="275273" y="216456"/>
                </a:cubicBezTo>
                <a:cubicBezTo>
                  <a:pt x="281464" y="235029"/>
                  <a:pt x="298966" y="247650"/>
                  <a:pt x="318492" y="247650"/>
                </a:cubicBezTo>
                <a:lnTo>
                  <a:pt x="333256" y="247650"/>
                </a:lnTo>
                <a:cubicBezTo>
                  <a:pt x="341590" y="247650"/>
                  <a:pt x="349448" y="245507"/>
                  <a:pt x="356235" y="241697"/>
                </a:cubicBezTo>
                <a:cubicBezTo>
                  <a:pt x="343019" y="278487"/>
                  <a:pt x="307896" y="304800"/>
                  <a:pt x="266581" y="304800"/>
                </a:cubicBezTo>
                <a:close/>
              </a:path>
            </a:pathLst>
          </a:custGeom>
          <a:solidFill>
            <a:srgbClr val="403833"/>
          </a:solidFill>
          <a:ln/>
        </p:spPr>
      </p:sp>
      <p:sp>
        <p:nvSpPr>
          <p:cNvPr id="9" name="Text 7"/>
          <p:cNvSpPr/>
          <p:nvPr/>
        </p:nvSpPr>
        <p:spPr>
          <a:xfrm>
            <a:off x="996950" y="44958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持有私钥意图层，抵抗密集表型胁迫。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680200" y="2362200"/>
            <a:ext cx="4673600" cy="2489200"/>
          </a:xfrm>
          <a:custGeom>
            <a:avLst/>
            <a:gdLst/>
            <a:ahLst/>
            <a:cxnLst/>
            <a:rect l="l" t="t" r="r" b="b"/>
            <a:pathLst>
              <a:path w="4673600" h="2489200">
                <a:moveTo>
                  <a:pt x="101609" y="0"/>
                </a:moveTo>
                <a:lnTo>
                  <a:pt x="4571991" y="0"/>
                </a:lnTo>
                <a:cubicBezTo>
                  <a:pt x="4628108" y="0"/>
                  <a:pt x="4673600" y="45492"/>
                  <a:pt x="4673600" y="101609"/>
                </a:cubicBezTo>
                <a:lnTo>
                  <a:pt x="4673600" y="2387591"/>
                </a:lnTo>
                <a:cubicBezTo>
                  <a:pt x="4673600" y="2443708"/>
                  <a:pt x="4628108" y="2489200"/>
                  <a:pt x="45719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E9792E">
              <a:alpha val="13333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6807200" y="2565400"/>
            <a:ext cx="441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密集表型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899400" y="3175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E9792E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8178800" y="345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00038" y="314325"/>
                </a:moveTo>
                <a:cubicBezTo>
                  <a:pt x="386834" y="314325"/>
                  <a:pt x="457200" y="243959"/>
                  <a:pt x="457200" y="157163"/>
                </a:cubicBezTo>
                <a:cubicBezTo>
                  <a:pt x="457200" y="70366"/>
                  <a:pt x="386834" y="0"/>
                  <a:pt x="300038" y="0"/>
                </a:cubicBezTo>
                <a:cubicBezTo>
                  <a:pt x="213241" y="0"/>
                  <a:pt x="142875" y="70366"/>
                  <a:pt x="142875" y="157163"/>
                </a:cubicBezTo>
                <a:cubicBezTo>
                  <a:pt x="142875" y="173861"/>
                  <a:pt x="145465" y="190024"/>
                  <a:pt x="150287" y="205115"/>
                </a:cubicBezTo>
                <a:lnTo>
                  <a:pt x="6251" y="349151"/>
                </a:lnTo>
                <a:cubicBezTo>
                  <a:pt x="2232" y="353169"/>
                  <a:pt x="0" y="358616"/>
                  <a:pt x="0" y="364331"/>
                </a:cubicBezTo>
                <a:lnTo>
                  <a:pt x="0" y="435769"/>
                </a:lnTo>
                <a:cubicBezTo>
                  <a:pt x="0" y="447645"/>
                  <a:pt x="9555" y="457200"/>
                  <a:pt x="21431" y="457200"/>
                </a:cubicBezTo>
                <a:lnTo>
                  <a:pt x="92869" y="457200"/>
                </a:lnTo>
                <a:cubicBezTo>
                  <a:pt x="104745" y="457200"/>
                  <a:pt x="114300" y="447645"/>
                  <a:pt x="114300" y="435769"/>
                </a:cubicBezTo>
                <a:lnTo>
                  <a:pt x="114300" y="400050"/>
                </a:lnTo>
                <a:lnTo>
                  <a:pt x="150019" y="400050"/>
                </a:lnTo>
                <a:cubicBezTo>
                  <a:pt x="161895" y="400050"/>
                  <a:pt x="171450" y="390495"/>
                  <a:pt x="171450" y="378619"/>
                </a:cubicBezTo>
                <a:lnTo>
                  <a:pt x="171450" y="342900"/>
                </a:lnTo>
                <a:lnTo>
                  <a:pt x="207169" y="342900"/>
                </a:lnTo>
                <a:cubicBezTo>
                  <a:pt x="212884" y="342900"/>
                  <a:pt x="218331" y="340668"/>
                  <a:pt x="222349" y="336649"/>
                </a:cubicBezTo>
                <a:lnTo>
                  <a:pt x="252085" y="306913"/>
                </a:lnTo>
                <a:cubicBezTo>
                  <a:pt x="267176" y="311735"/>
                  <a:pt x="283339" y="314325"/>
                  <a:pt x="300038" y="314325"/>
                </a:cubicBezTo>
                <a:close/>
                <a:moveTo>
                  <a:pt x="335756" y="85725"/>
                </a:moveTo>
                <a:cubicBezTo>
                  <a:pt x="355470" y="85725"/>
                  <a:pt x="371475" y="101730"/>
                  <a:pt x="371475" y="121444"/>
                </a:cubicBezTo>
                <a:cubicBezTo>
                  <a:pt x="371475" y="141157"/>
                  <a:pt x="355470" y="157163"/>
                  <a:pt x="335756" y="157163"/>
                </a:cubicBezTo>
                <a:cubicBezTo>
                  <a:pt x="316043" y="157163"/>
                  <a:pt x="300038" y="141157"/>
                  <a:pt x="300038" y="121444"/>
                </a:cubicBezTo>
                <a:cubicBezTo>
                  <a:pt x="300038" y="101730"/>
                  <a:pt x="316043" y="85725"/>
                  <a:pt x="335756" y="85725"/>
                </a:cubicBezTo>
                <a:close/>
              </a:path>
            </a:pathLst>
          </a:custGeom>
          <a:solidFill>
            <a:srgbClr val="403833"/>
          </a:solidFill>
          <a:ln/>
        </p:spPr>
      </p:sp>
      <p:sp>
        <p:nvSpPr>
          <p:cNvPr id="14" name="Shape 12"/>
          <p:cNvSpPr/>
          <p:nvPr/>
        </p:nvSpPr>
        <p:spPr>
          <a:xfrm>
            <a:off x="9118600" y="3175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E9792E">
              <a:alpha val="20000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9398000" y="3454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00038" y="314325"/>
                </a:moveTo>
                <a:cubicBezTo>
                  <a:pt x="386834" y="314325"/>
                  <a:pt x="457200" y="243959"/>
                  <a:pt x="457200" y="157163"/>
                </a:cubicBezTo>
                <a:cubicBezTo>
                  <a:pt x="457200" y="70366"/>
                  <a:pt x="386834" y="0"/>
                  <a:pt x="300038" y="0"/>
                </a:cubicBezTo>
                <a:cubicBezTo>
                  <a:pt x="213241" y="0"/>
                  <a:pt x="142875" y="70366"/>
                  <a:pt x="142875" y="157163"/>
                </a:cubicBezTo>
                <a:cubicBezTo>
                  <a:pt x="142875" y="173861"/>
                  <a:pt x="145465" y="190024"/>
                  <a:pt x="150287" y="205115"/>
                </a:cubicBezTo>
                <a:lnTo>
                  <a:pt x="6251" y="349151"/>
                </a:lnTo>
                <a:cubicBezTo>
                  <a:pt x="2232" y="353169"/>
                  <a:pt x="0" y="358616"/>
                  <a:pt x="0" y="364331"/>
                </a:cubicBezTo>
                <a:lnTo>
                  <a:pt x="0" y="435769"/>
                </a:lnTo>
                <a:cubicBezTo>
                  <a:pt x="0" y="447645"/>
                  <a:pt x="9555" y="457200"/>
                  <a:pt x="21431" y="457200"/>
                </a:cubicBezTo>
                <a:lnTo>
                  <a:pt x="92869" y="457200"/>
                </a:lnTo>
                <a:cubicBezTo>
                  <a:pt x="104745" y="457200"/>
                  <a:pt x="114300" y="447645"/>
                  <a:pt x="114300" y="435769"/>
                </a:cubicBezTo>
                <a:lnTo>
                  <a:pt x="114300" y="400050"/>
                </a:lnTo>
                <a:lnTo>
                  <a:pt x="150019" y="400050"/>
                </a:lnTo>
                <a:cubicBezTo>
                  <a:pt x="161895" y="400050"/>
                  <a:pt x="171450" y="390495"/>
                  <a:pt x="171450" y="378619"/>
                </a:cubicBezTo>
                <a:lnTo>
                  <a:pt x="171450" y="342900"/>
                </a:lnTo>
                <a:lnTo>
                  <a:pt x="207169" y="342900"/>
                </a:lnTo>
                <a:cubicBezTo>
                  <a:pt x="212884" y="342900"/>
                  <a:pt x="218331" y="340668"/>
                  <a:pt x="222349" y="336649"/>
                </a:cubicBezTo>
                <a:lnTo>
                  <a:pt x="252085" y="306913"/>
                </a:lnTo>
                <a:cubicBezTo>
                  <a:pt x="267176" y="311735"/>
                  <a:pt x="283339" y="314325"/>
                  <a:pt x="300038" y="314325"/>
                </a:cubicBezTo>
                <a:close/>
                <a:moveTo>
                  <a:pt x="335756" y="85725"/>
                </a:moveTo>
                <a:cubicBezTo>
                  <a:pt x="355470" y="85725"/>
                  <a:pt x="371475" y="101730"/>
                  <a:pt x="371475" y="121444"/>
                </a:cubicBezTo>
                <a:cubicBezTo>
                  <a:pt x="371475" y="141157"/>
                  <a:pt x="355470" y="157163"/>
                  <a:pt x="335756" y="157163"/>
                </a:cubicBezTo>
                <a:cubicBezTo>
                  <a:pt x="316043" y="157163"/>
                  <a:pt x="300038" y="141157"/>
                  <a:pt x="300038" y="121444"/>
                </a:cubicBezTo>
                <a:cubicBezTo>
                  <a:pt x="300038" y="101730"/>
                  <a:pt x="316043" y="85725"/>
                  <a:pt x="335756" y="85725"/>
                </a:cubicBezTo>
                <a:close/>
              </a:path>
            </a:pathLst>
          </a:custGeom>
          <a:solidFill>
            <a:srgbClr val="403833"/>
          </a:solidFill>
          <a:ln/>
        </p:spPr>
      </p:sp>
      <p:sp>
        <p:nvSpPr>
          <p:cNvPr id="16" name="Text 14"/>
          <p:cNvSpPr/>
          <p:nvPr/>
        </p:nvSpPr>
        <p:spPr>
          <a:xfrm>
            <a:off x="6838950" y="43942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2个公钥异质结合，强制1:1同质私钥执行。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15900" y="5156200"/>
            <a:ext cx="11760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“稀疏建模是一个概念，可以拥有什么，身体到思想。”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Threat to Kill Chain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web-img.moonshot.cn/img/img.freepik.com/1950a78c1d467f37b9dd05dec21807b1e912f32d.jpg">    </p:cNvPr>
          <p:cNvPicPr>
            <a:picLocks noChangeAspect="1"/>
          </p:cNvPicPr>
          <p:nvPr/>
        </p:nvPicPr>
        <p:blipFill>
          <a:blip r:embed="rId1"/>
          <a:srcRect l="24361" r="24361" t="0" b="0"/>
          <a:stretch/>
        </p:blipFill>
        <p:spPr>
          <a:xfrm>
            <a:off x="457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  <p:sp>
        <p:nvSpPr>
          <p:cNvPr id="5" name="Text 2"/>
          <p:cNvSpPr/>
          <p:nvPr/>
        </p:nvSpPr>
        <p:spPr>
          <a:xfrm>
            <a:off x="6400800" y="26416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威胁检测：需要 2:1 共识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00800" y="3302000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共识绑定身份要求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2:1异质结合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才能检测威胁。密集表型威胁触发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二分错误冒泡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。动物见证人验证稀疏基因组的完整性。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00800" y="4013200"/>
            <a:ext cx="5613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“我们基本上是在同情。同情是一个正在抓住的问题。”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622998" y="1473200"/>
            <a:ext cx="3136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执行：1:1 龙激活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604272" y="1981200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O(1) 删除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334000" y="2946400"/>
            <a:ext cx="1524000" cy="1219200"/>
          </a:xfrm>
          <a:custGeom>
            <a:avLst/>
            <a:gdLst/>
            <a:ahLst/>
            <a:cxnLst/>
            <a:rect l="l" t="t" r="r" b="b"/>
            <a:pathLst>
              <a:path w="1524000" h="1219200">
                <a:moveTo>
                  <a:pt x="838200" y="296466"/>
                </a:moveTo>
                <a:lnTo>
                  <a:pt x="714613" y="265509"/>
                </a:lnTo>
                <a:cubicBezTo>
                  <a:pt x="699135" y="261699"/>
                  <a:pt x="687705" y="248603"/>
                  <a:pt x="686038" y="232648"/>
                </a:cubicBezTo>
                <a:cubicBezTo>
                  <a:pt x="684371" y="216694"/>
                  <a:pt x="692706" y="201454"/>
                  <a:pt x="706755" y="194310"/>
                </a:cubicBezTo>
                <a:lnTo>
                  <a:pt x="803910" y="145733"/>
                </a:lnTo>
                <a:lnTo>
                  <a:pt x="700802" y="68342"/>
                </a:lnTo>
                <a:cubicBezTo>
                  <a:pt x="687705" y="58579"/>
                  <a:pt x="682228" y="41434"/>
                  <a:pt x="687467" y="25717"/>
                </a:cubicBezTo>
                <a:cubicBezTo>
                  <a:pt x="692706" y="10001"/>
                  <a:pt x="707469" y="0"/>
                  <a:pt x="723900" y="0"/>
                </a:cubicBezTo>
                <a:lnTo>
                  <a:pt x="1104900" y="0"/>
                </a:lnTo>
                <a:cubicBezTo>
                  <a:pt x="1176814" y="0"/>
                  <a:pt x="1244679" y="33814"/>
                  <a:pt x="1287780" y="91440"/>
                </a:cubicBezTo>
                <a:lnTo>
                  <a:pt x="1424940" y="274320"/>
                </a:lnTo>
                <a:cubicBezTo>
                  <a:pt x="1439704" y="294084"/>
                  <a:pt x="1447800" y="318135"/>
                  <a:pt x="1447800" y="342900"/>
                </a:cubicBezTo>
                <a:cubicBezTo>
                  <a:pt x="1447800" y="406003"/>
                  <a:pt x="1396603" y="457200"/>
                  <a:pt x="1333500" y="457200"/>
                </a:cubicBezTo>
                <a:lnTo>
                  <a:pt x="1282303" y="457200"/>
                </a:lnTo>
                <a:cubicBezTo>
                  <a:pt x="1241822" y="457200"/>
                  <a:pt x="1203008" y="441246"/>
                  <a:pt x="1174432" y="412671"/>
                </a:cubicBezTo>
                <a:lnTo>
                  <a:pt x="1142762" y="381000"/>
                </a:lnTo>
                <a:lnTo>
                  <a:pt x="1066562" y="381000"/>
                </a:lnTo>
                <a:lnTo>
                  <a:pt x="1066562" y="432197"/>
                </a:lnTo>
                <a:cubicBezTo>
                  <a:pt x="1066562" y="491252"/>
                  <a:pt x="1097042" y="546259"/>
                  <a:pt x="1147048" y="577691"/>
                </a:cubicBezTo>
                <a:lnTo>
                  <a:pt x="1400889" y="736283"/>
                </a:lnTo>
                <a:cubicBezTo>
                  <a:pt x="1477328" y="784146"/>
                  <a:pt x="1523762" y="867728"/>
                  <a:pt x="1523762" y="957977"/>
                </a:cubicBezTo>
                <a:cubicBezTo>
                  <a:pt x="1523762" y="1102281"/>
                  <a:pt x="1406843" y="1219438"/>
                  <a:pt x="1262301" y="1219438"/>
                </a:cubicBezTo>
                <a:lnTo>
                  <a:pt x="76914" y="1219200"/>
                </a:lnTo>
                <a:cubicBezTo>
                  <a:pt x="69056" y="1219200"/>
                  <a:pt x="61198" y="1218248"/>
                  <a:pt x="54054" y="1215866"/>
                </a:cubicBezTo>
                <a:cubicBezTo>
                  <a:pt x="32147" y="1209199"/>
                  <a:pt x="14287" y="1193006"/>
                  <a:pt x="5477" y="1171575"/>
                </a:cubicBezTo>
                <a:cubicBezTo>
                  <a:pt x="2381" y="1163717"/>
                  <a:pt x="238" y="1155144"/>
                  <a:pt x="0" y="1146096"/>
                </a:cubicBezTo>
                <a:cubicBezTo>
                  <a:pt x="-476" y="1137285"/>
                  <a:pt x="714" y="1128713"/>
                  <a:pt x="3096" y="1120616"/>
                </a:cubicBezTo>
                <a:cubicBezTo>
                  <a:pt x="9763" y="1098709"/>
                  <a:pt x="25956" y="1080849"/>
                  <a:pt x="47387" y="1072039"/>
                </a:cubicBezTo>
                <a:cubicBezTo>
                  <a:pt x="54531" y="1069181"/>
                  <a:pt x="62151" y="1067276"/>
                  <a:pt x="70009" y="1066800"/>
                </a:cubicBezTo>
                <a:lnTo>
                  <a:pt x="1031796" y="981075"/>
                </a:lnTo>
                <a:cubicBezTo>
                  <a:pt x="1051560" y="979408"/>
                  <a:pt x="1066800" y="962739"/>
                  <a:pt x="1066800" y="942737"/>
                </a:cubicBezTo>
                <a:cubicBezTo>
                  <a:pt x="1066800" y="932497"/>
                  <a:pt x="1062752" y="922734"/>
                  <a:pt x="1055608" y="915591"/>
                </a:cubicBezTo>
                <a:lnTo>
                  <a:pt x="949881" y="809863"/>
                </a:lnTo>
                <a:cubicBezTo>
                  <a:pt x="878443" y="738426"/>
                  <a:pt x="838200" y="641509"/>
                  <a:pt x="838200" y="540544"/>
                </a:cubicBezTo>
                <a:lnTo>
                  <a:pt x="838200" y="296466"/>
                </a:lnTo>
                <a:close/>
                <a:moveTo>
                  <a:pt x="1219200" y="172164"/>
                </a:moveTo>
                <a:cubicBezTo>
                  <a:pt x="1219200" y="171926"/>
                  <a:pt x="1219200" y="171688"/>
                  <a:pt x="1219200" y="171450"/>
                </a:cubicBezTo>
                <a:cubicBezTo>
                  <a:pt x="1219200" y="171212"/>
                  <a:pt x="1219200" y="170974"/>
                  <a:pt x="1219200" y="170736"/>
                </a:cubicBezTo>
                <a:lnTo>
                  <a:pt x="1219200" y="172164"/>
                </a:lnTo>
                <a:close/>
                <a:moveTo>
                  <a:pt x="1216104" y="189786"/>
                </a:moveTo>
                <a:lnTo>
                  <a:pt x="1105614" y="162163"/>
                </a:lnTo>
                <a:cubicBezTo>
                  <a:pt x="1105138" y="165259"/>
                  <a:pt x="1104900" y="168354"/>
                  <a:pt x="1104900" y="171450"/>
                </a:cubicBezTo>
                <a:cubicBezTo>
                  <a:pt x="1104900" y="203121"/>
                  <a:pt x="1130379" y="228600"/>
                  <a:pt x="1162050" y="228600"/>
                </a:cubicBezTo>
                <a:cubicBezTo>
                  <a:pt x="1187291" y="228600"/>
                  <a:pt x="1208484" y="212408"/>
                  <a:pt x="1216104" y="189786"/>
                </a:cubicBezTo>
                <a:close/>
                <a:moveTo>
                  <a:pt x="311706" y="277416"/>
                </a:moveTo>
                <a:cubicBezTo>
                  <a:pt x="350520" y="242888"/>
                  <a:pt x="407908" y="238839"/>
                  <a:pt x="451009" y="267653"/>
                </a:cubicBezTo>
                <a:lnTo>
                  <a:pt x="762000" y="474821"/>
                </a:lnTo>
                <a:lnTo>
                  <a:pt x="762000" y="540306"/>
                </a:lnTo>
                <a:cubicBezTo>
                  <a:pt x="762000" y="618411"/>
                  <a:pt x="782003" y="694611"/>
                  <a:pt x="819150" y="761762"/>
                </a:cubicBezTo>
                <a:lnTo>
                  <a:pt x="266700" y="761762"/>
                </a:lnTo>
                <a:cubicBezTo>
                  <a:pt x="250746" y="761762"/>
                  <a:pt x="236458" y="751761"/>
                  <a:pt x="230981" y="736997"/>
                </a:cubicBezTo>
                <a:cubicBezTo>
                  <a:pt x="225504" y="722233"/>
                  <a:pt x="229791" y="705326"/>
                  <a:pt x="241935" y="694849"/>
                </a:cubicBezTo>
                <a:lnTo>
                  <a:pt x="407194" y="553164"/>
                </a:lnTo>
                <a:lnTo>
                  <a:pt x="43815" y="609124"/>
                </a:lnTo>
                <a:cubicBezTo>
                  <a:pt x="27146" y="611743"/>
                  <a:pt x="10716" y="602933"/>
                  <a:pt x="3572" y="587693"/>
                </a:cubicBezTo>
                <a:cubicBezTo>
                  <a:pt x="-3572" y="572453"/>
                  <a:pt x="238" y="554355"/>
                  <a:pt x="12859" y="542925"/>
                </a:cubicBezTo>
                <a:lnTo>
                  <a:pt x="311706" y="277416"/>
                </a:ln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7" name="Text 5"/>
          <p:cNvSpPr/>
          <p:nvPr/>
        </p:nvSpPr>
        <p:spPr>
          <a:xfrm>
            <a:off x="1835348" y="4775200"/>
            <a:ext cx="852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1:1同质执行激活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龙/补体系统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进行O(1)威胁删除。实现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285:1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的杀伤比，强制执行无相干身份。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65402" y="5181600"/>
            <a:ext cx="3937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“那是一个螺旋引擎模型...意识状态的网络研讨会建模。”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Healing Cycles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8750" y="71755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欧拉路径循环 = 零停机时间治愈</a:t>
            </a:r>
            <a:endParaRPr lang="en-US" sz="1600" dirty="0"/>
          </a:p>
        </p:txBody>
      </p:sp>
      <p:pic>
        <p:nvPicPr>
          <p:cNvPr id="5" name="Image 0" descr="https://kimi-web-img.moonshot.cn/img/cdn.numerade.com/7026e6a420fefc740c73f479edda6ecfff6e26cb.jpg">    </p:cNvPr>
          <p:cNvPicPr>
            <a:picLocks noChangeAspect="1"/>
          </p:cNvPicPr>
          <p:nvPr/>
        </p:nvPicPr>
        <p:blipFill>
          <a:blip r:embed="rId1"/>
          <a:srcRect l="0" r="0" t="21515" b="21515"/>
          <a:stretch/>
        </p:blipFill>
        <p:spPr>
          <a:xfrm>
            <a:off x="457200" y="1581150"/>
            <a:ext cx="5435600" cy="4356100"/>
          </a:xfrm>
          <a:prstGeom prst="roundRect">
            <a:avLst>
              <a:gd name="adj" fmla="val 2332"/>
            </a:avLst>
          </a:prstGeom>
        </p:spPr>
      </p:pic>
      <p:sp>
        <p:nvSpPr>
          <p:cNvPr id="6" name="Text 3"/>
          <p:cNvSpPr/>
          <p:nvPr/>
        </p:nvSpPr>
        <p:spPr>
          <a:xfrm>
            <a:off x="6299200" y="3098800"/>
            <a:ext cx="5740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欧拉路径遍历通过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热插拔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治愈钻石依赖问题；semverx在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2:1 → 1:1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免疫学中循环边而无需重启。旁路DAG防止意图层中的退相干。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99200" y="4216400"/>
            <a:ext cx="571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“四个轴...等于一个零注释。四个不等于一个十字。”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438400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哈密顿节点循环 = 基因组保存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3098800"/>
            <a:ext cx="5740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哈密顿节点访问在每个节点上保存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稀疏基因组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。动物见证人在玉米复合生物群落中循环以获得全面覆盖。抗异种血红蛋白维持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285:1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的杀伤比。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4216400"/>
            <a:ext cx="571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“你有一个化学隔离图...想要对一个人进行分类。”</a:t>
            </a:r>
            <a:endParaRPr lang="en-US" sz="1600" dirty="0"/>
          </a:p>
        </p:txBody>
      </p:sp>
      <p:pic>
        <p:nvPicPr>
          <p:cNvPr id="7" name="Image 0" descr="https://kimi-web-img.moonshot.cn/img/brilliant-staff-media.s3-us-west-2.amazonaws.com/b09283864a7057eadb3a4778ed51c2d66bb369ed.png">    </p:cNvPr>
          <p:cNvPicPr>
            <a:picLocks noChangeAspect="1"/>
          </p:cNvPicPr>
          <p:nvPr/>
        </p:nvPicPr>
        <p:blipFill>
          <a:blip r:embed="rId1"/>
          <a:srcRect l="6509" r="6509" t="0" b="0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913981" y="1498600"/>
            <a:ext cx="455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钻石依赖问题 → 永远解决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365250" y="2260600"/>
            <a:ext cx="214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问题</a:t>
            </a:r>
            <a:endParaRPr lang="en-US" sz="1600" dirty="0"/>
          </a:p>
        </p:txBody>
      </p:sp>
      <p:pic>
        <p:nvPicPr>
          <p:cNvPr id="6" name="Image 0" descr="https://kimi-web-img.moonshot.cn/img/pic2.zhimg.com/ff8b1147dc1b75607e798d1d3ee825db16b8cc81.jpg">    </p:cNvPr>
          <p:cNvPicPr>
            <a:picLocks noChangeAspect="1"/>
          </p:cNvPicPr>
          <p:nvPr/>
        </p:nvPicPr>
        <p:blipFill>
          <a:blip r:embed="rId1"/>
          <a:srcRect l="21083" r="21083" t="0" b="0"/>
          <a:stretch/>
        </p:blipFill>
        <p:spPr>
          <a:xfrm>
            <a:off x="1422400" y="2717800"/>
            <a:ext cx="2032000" cy="2032000"/>
          </a:xfrm>
          <a:prstGeom prst="roundRect">
            <a:avLst>
              <a:gd name="adj" fmla="val 0"/>
            </a:avLst>
          </a:prstGeom>
        </p:spPr>
      </p:pic>
      <p:sp>
        <p:nvSpPr>
          <p:cNvPr id="7" name="Text 4"/>
          <p:cNvSpPr/>
          <p:nvPr/>
        </p:nvSpPr>
        <p:spPr>
          <a:xfrm>
            <a:off x="5791200" y="32004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80450" y="2260600"/>
            <a:ext cx="214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解决方案</a:t>
            </a:r>
            <a:endParaRPr lang="en-US" sz="1600" dirty="0"/>
          </a:p>
        </p:txBody>
      </p:sp>
      <p:pic>
        <p:nvPicPr>
          <p:cNvPr id="9" name="Image 1" descr="https://kimi-web-img.moonshot.cn/img/cdn.mycoaching.in/7f4f35b2ea315d0126c69b0a7f2830d9ca911037.webp">    </p:cNvPr>
          <p:cNvPicPr>
            <a:picLocks noChangeAspect="1"/>
          </p:cNvPicPr>
          <p:nvPr/>
        </p:nvPicPr>
        <p:blipFill>
          <a:blip r:embed="rId2"/>
          <a:srcRect l="21875" r="21875" t="0" b="0"/>
          <a:stretch/>
        </p:blipFill>
        <p:spPr>
          <a:xfrm>
            <a:off x="8737600" y="2717800"/>
            <a:ext cx="2032000" cy="2032000"/>
          </a:xfrm>
          <a:prstGeom prst="roundRect">
            <a:avLst>
              <a:gd name="adj" fmla="val 0"/>
            </a:avLst>
          </a:prstGeom>
        </p:spPr>
      </p:pic>
      <p:sp>
        <p:nvSpPr>
          <p:cNvPr id="10" name="Text 6"/>
          <p:cNvSpPr/>
          <p:nvPr/>
        </p:nvSpPr>
        <p:spPr>
          <a:xfrm>
            <a:off x="2421930" y="5054600"/>
            <a:ext cx="7353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2:1 → 1:1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公私钥免疫学和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semverx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热插拔，二分错误冒泡捕获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亲和力雪崩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9:58-d2nf6fh8bjvh7rlj01o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7190" y="1471930"/>
            <a:ext cx="8831580" cy="46704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DD514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8" name="Text 5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0" name="Text 7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2" name="Text 9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4" name="Text 11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flipH="1">
            <a:off x="11866245" y="71564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3"/>
          <p:cNvSpPr/>
          <p:nvPr/>
        </p:nvSpPr>
        <p:spPr>
          <a:xfrm>
            <a:off x="11866245" y="71564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flipH="1">
            <a:off x="11866245" y="1321861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5"/>
          <p:cNvSpPr/>
          <p:nvPr/>
        </p:nvSpPr>
        <p:spPr>
          <a:xfrm>
            <a:off x="11866245" y="1321861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flipH="1">
            <a:off x="11866245" y="192807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7"/>
          <p:cNvSpPr/>
          <p:nvPr/>
        </p:nvSpPr>
        <p:spPr>
          <a:xfrm>
            <a:off x="11866245" y="192807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flipH="1">
            <a:off x="11866245" y="253362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19"/>
          <p:cNvSpPr/>
          <p:nvPr/>
        </p:nvSpPr>
        <p:spPr>
          <a:xfrm>
            <a:off x="11866245" y="253362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flipH="1">
            <a:off x="11866245" y="313983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1"/>
          <p:cNvSpPr/>
          <p:nvPr/>
        </p:nvSpPr>
        <p:spPr>
          <a:xfrm>
            <a:off x="11866245" y="313983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flipH="1">
            <a:off x="11866245" y="379098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3"/>
          <p:cNvSpPr/>
          <p:nvPr/>
        </p:nvSpPr>
        <p:spPr>
          <a:xfrm>
            <a:off x="11866245" y="379098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flipH="1">
            <a:off x="11866245" y="4397199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5"/>
          <p:cNvSpPr/>
          <p:nvPr/>
        </p:nvSpPr>
        <p:spPr>
          <a:xfrm>
            <a:off x="11866245" y="4397199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 flipH="1">
            <a:off x="11866245" y="500341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7"/>
          <p:cNvSpPr/>
          <p:nvPr/>
        </p:nvSpPr>
        <p:spPr>
          <a:xfrm>
            <a:off x="11866245" y="500341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 flipH="1">
            <a:off x="11866245" y="560896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2" name="Text 29"/>
          <p:cNvSpPr/>
          <p:nvPr/>
        </p:nvSpPr>
        <p:spPr>
          <a:xfrm>
            <a:off x="11866245" y="560896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 flipH="1">
            <a:off x="174625" y="71882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4" name="Text 31"/>
          <p:cNvSpPr/>
          <p:nvPr/>
        </p:nvSpPr>
        <p:spPr>
          <a:xfrm>
            <a:off x="174625" y="71882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 flipH="1">
            <a:off x="174625" y="1325036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6" name="Text 33"/>
          <p:cNvSpPr/>
          <p:nvPr/>
        </p:nvSpPr>
        <p:spPr>
          <a:xfrm>
            <a:off x="174625" y="1325036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 flipH="1">
            <a:off x="174625" y="193125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8" name="Text 35"/>
          <p:cNvSpPr/>
          <p:nvPr/>
        </p:nvSpPr>
        <p:spPr>
          <a:xfrm>
            <a:off x="174625" y="193125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 flipH="1">
            <a:off x="174625" y="253679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0" name="Text 37"/>
          <p:cNvSpPr/>
          <p:nvPr/>
        </p:nvSpPr>
        <p:spPr>
          <a:xfrm>
            <a:off x="174625" y="253679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 flipH="1">
            <a:off x="174625" y="314301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2" name="Text 39"/>
          <p:cNvSpPr/>
          <p:nvPr/>
        </p:nvSpPr>
        <p:spPr>
          <a:xfrm>
            <a:off x="174625" y="314301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 flipH="1">
            <a:off x="174625" y="379415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4" name="Text 41"/>
          <p:cNvSpPr/>
          <p:nvPr/>
        </p:nvSpPr>
        <p:spPr>
          <a:xfrm>
            <a:off x="174625" y="379415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 flipH="1">
            <a:off x="174625" y="4400374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6" name="Text 43"/>
          <p:cNvSpPr/>
          <p:nvPr/>
        </p:nvSpPr>
        <p:spPr>
          <a:xfrm>
            <a:off x="174625" y="4400374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 flipH="1">
            <a:off x="174625" y="500659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8" name="Text 45"/>
          <p:cNvSpPr/>
          <p:nvPr/>
        </p:nvSpPr>
        <p:spPr>
          <a:xfrm>
            <a:off x="174625" y="500659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 flipH="1">
            <a:off x="174625" y="561213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0" name="Text 47"/>
          <p:cNvSpPr/>
          <p:nvPr/>
        </p:nvSpPr>
        <p:spPr>
          <a:xfrm>
            <a:off x="174625" y="561213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1" name="Image 1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670" y="4430395"/>
            <a:ext cx="1343025" cy="1371600"/>
          </a:xfrm>
          <a:prstGeom prst="rect">
            <a:avLst/>
          </a:prstGeom>
        </p:spPr>
      </p:pic>
      <p:pic>
        <p:nvPicPr>
          <p:cNvPr id="52" name="Image 2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8785" y="1471930"/>
            <a:ext cx="2218690" cy="2265680"/>
          </a:xfrm>
          <a:prstGeom prst="rect">
            <a:avLst/>
          </a:prstGeom>
        </p:spPr>
      </p:pic>
      <p:pic>
        <p:nvPicPr>
          <p:cNvPr id="53" name="Image 3" descr="https://kimi-img.moonshot.cn/pub/slides/slides_tmpl/image/25-08-27-19:59:58-d2nf6fh8bjvh7rlj01r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31255" y="4358640"/>
            <a:ext cx="793750" cy="742315"/>
          </a:xfrm>
          <a:prstGeom prst="rect">
            <a:avLst/>
          </a:prstGeom>
        </p:spPr>
      </p:pic>
      <p:pic>
        <p:nvPicPr>
          <p:cNvPr id="54" name="Image 4" descr="https://kimi-img.moonshot.cn/pub/slides/slides_tmpl/image/25-08-27-19:59:58-d2nf6fh8bjvh7rlj01p0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7800" y="2673985"/>
            <a:ext cx="793750" cy="742315"/>
          </a:xfrm>
          <a:prstGeom prst="rect">
            <a:avLst/>
          </a:prstGeom>
        </p:spPr>
      </p:pic>
      <p:pic>
        <p:nvPicPr>
          <p:cNvPr id="55" name="Image 5" descr="https://kimi-img.moonshot.cn/pub/slides/slides_tmpl/image/25-08-27-19:59:58-d2nf6fh8bjvh7rlj01pg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7800" y="3526790"/>
            <a:ext cx="793750" cy="742315"/>
          </a:xfrm>
          <a:prstGeom prst="rect">
            <a:avLst/>
          </a:prstGeom>
        </p:spPr>
      </p:pic>
      <p:pic>
        <p:nvPicPr>
          <p:cNvPr id="56" name="Image 6" descr="https://kimi-img.moonshot.cn/pub/slides/slides_tmpl/image/25-08-27-19:59:58-d2nf6fh8bjvh7rlj01q0.sv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88590" y="4386580"/>
            <a:ext cx="793750" cy="742315"/>
          </a:xfrm>
          <a:prstGeom prst="rect">
            <a:avLst/>
          </a:prstGeom>
        </p:spPr>
      </p:pic>
      <p:pic>
        <p:nvPicPr>
          <p:cNvPr id="57" name="Image 7" descr="https://kimi-img.moonshot.cn/pub/slides/slides_tmpl/image/25-08-27-19:59:58-d2nf6fh8bjvh7rlj01qg.sv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1255" y="2673985"/>
            <a:ext cx="793750" cy="742315"/>
          </a:xfrm>
          <a:prstGeom prst="rect">
            <a:avLst/>
          </a:prstGeom>
        </p:spPr>
      </p:pic>
      <p:pic>
        <p:nvPicPr>
          <p:cNvPr id="58" name="Image 8" descr="https://kimi-img.moonshot.cn/pub/slides/slides_tmpl/image/25-08-27-19:59:58-d2nf6fh8bjvh7rlj01r0.sv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231255" y="3505835"/>
            <a:ext cx="793750" cy="742315"/>
          </a:xfrm>
          <a:prstGeom prst="rect">
            <a:avLst/>
          </a:prstGeom>
        </p:spPr>
      </p:pic>
      <p:pic>
        <p:nvPicPr>
          <p:cNvPr id="59" name="Image 9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42325" y="927100"/>
            <a:ext cx="956310" cy="976630"/>
          </a:xfrm>
          <a:prstGeom prst="rect">
            <a:avLst/>
          </a:prstGeom>
        </p:spPr>
      </p:pic>
      <p:pic>
        <p:nvPicPr>
          <p:cNvPr id="60" name="Image 10" descr="https://kimi-img.moonshot.cn/pub/slides/slides_tmpl/image/25-08-27-19:59:58-d2nf6fh8bjvh7rlj01o0.sv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366135" y="875665"/>
            <a:ext cx="5460365" cy="1055370"/>
          </a:xfrm>
          <a:prstGeom prst="rect">
            <a:avLst/>
          </a:prstGeom>
        </p:spPr>
      </p:pic>
      <p:sp>
        <p:nvSpPr>
          <p:cNvPr id="61" name="Text 48"/>
          <p:cNvSpPr/>
          <p:nvPr/>
        </p:nvSpPr>
        <p:spPr>
          <a:xfrm>
            <a:off x="3623945" y="2734945"/>
            <a:ext cx="2463165" cy="3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Sovereign Identity Lock</a:t>
            </a:r>
            <a:endParaRPr lang="en-US" sz="1600" dirty="0"/>
          </a:p>
        </p:txBody>
      </p:sp>
      <p:sp>
        <p:nvSpPr>
          <p:cNvPr id="62" name="Text 49"/>
          <p:cNvSpPr/>
          <p:nvPr/>
        </p:nvSpPr>
        <p:spPr>
          <a:xfrm>
            <a:off x="3623945" y="3582670"/>
            <a:ext cx="2463165" cy="3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Biological 2:1 → 1:1</a:t>
            </a:r>
            <a:endParaRPr lang="en-US" sz="1600" dirty="0"/>
          </a:p>
        </p:txBody>
      </p:sp>
      <p:sp>
        <p:nvSpPr>
          <p:cNvPr id="63" name="Text 50"/>
          <p:cNvSpPr/>
          <p:nvPr/>
        </p:nvSpPr>
        <p:spPr>
          <a:xfrm>
            <a:off x="3623945" y="4430395"/>
            <a:ext cx="2463165" cy="3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semverx Hemoglobin</a:t>
            </a:r>
            <a:endParaRPr lang="en-US" sz="1600" dirty="0"/>
          </a:p>
        </p:txBody>
      </p:sp>
      <p:sp>
        <p:nvSpPr>
          <p:cNvPr id="64" name="Text 51"/>
          <p:cNvSpPr/>
          <p:nvPr/>
        </p:nvSpPr>
        <p:spPr>
          <a:xfrm>
            <a:off x="7167245" y="2734945"/>
            <a:ext cx="2506345" cy="3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Threat to Kill Chain</a:t>
            </a:r>
            <a:endParaRPr lang="en-US" sz="1600" dirty="0"/>
          </a:p>
        </p:txBody>
      </p:sp>
      <p:sp>
        <p:nvSpPr>
          <p:cNvPr id="65" name="Text 52"/>
          <p:cNvSpPr/>
          <p:nvPr/>
        </p:nvSpPr>
        <p:spPr>
          <a:xfrm>
            <a:off x="7167245" y="3582670"/>
            <a:ext cx="2506345" cy="3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Healing Cycles</a:t>
            </a:r>
            <a:endParaRPr lang="en-US" sz="1600" dirty="0"/>
          </a:p>
        </p:txBody>
      </p:sp>
      <p:sp>
        <p:nvSpPr>
          <p:cNvPr id="66" name="Text 53"/>
          <p:cNvSpPr/>
          <p:nvPr/>
        </p:nvSpPr>
        <p:spPr>
          <a:xfrm>
            <a:off x="7186930" y="4430395"/>
            <a:ext cx="2506345" cy="6107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Live Demo &amp; Onion Rules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Live Demo &amp; Onion Rules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web-img.moonshot.cn/img/s7.51cto.com/e19905f04a914e3414619c46866c9155e617e31f.png">    </p:cNvPr>
          <p:cNvPicPr>
            <a:picLocks noChangeAspect="1"/>
          </p:cNvPicPr>
          <p:nvPr/>
        </p:nvPicPr>
        <p:blipFill>
          <a:blip r:embed="rId1"/>
          <a:srcRect l="15705" r="15705" t="0" b="0"/>
          <a:stretch/>
        </p:blipFill>
        <p:spPr>
          <a:xfrm>
            <a:off x="457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  <p:sp>
        <p:nvSpPr>
          <p:cNvPr id="5" name="Text 2"/>
          <p:cNvSpPr/>
          <p:nvPr/>
        </p:nvSpPr>
        <p:spPr>
          <a:xfrm>
            <a:off x="6400800" y="19304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现场演示概念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00800" y="2438400"/>
            <a:ext cx="566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pygame 音频热插拔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00800" y="29972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semverx 在洋葱系统中实现 pygame 音频热插拔；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2:1结合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检测音频依赖，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1:1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执行无需停机。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龟战士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守护稀疏音频基因组。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400800" y="4114800"/>
            <a:ext cx="5537200" cy="812800"/>
          </a:xfrm>
          <a:custGeom>
            <a:avLst/>
            <a:gdLst/>
            <a:ahLst/>
            <a:cxnLst/>
            <a:rect l="l" t="t" r="r" b="b"/>
            <a:pathLst>
              <a:path w="5537200" h="812800">
                <a:moveTo>
                  <a:pt x="101600" y="0"/>
                </a:moveTo>
                <a:lnTo>
                  <a:pt x="5435600" y="0"/>
                </a:lnTo>
                <a:cubicBezTo>
                  <a:pt x="5491675" y="0"/>
                  <a:pt x="5537200" y="45525"/>
                  <a:pt x="5537200" y="101600"/>
                </a:cubicBezTo>
                <a:lnTo>
                  <a:pt x="5537200" y="711200"/>
                </a:lnTo>
                <a:cubicBezTo>
                  <a:pt x="5537200" y="767275"/>
                  <a:pt x="5491675" y="812800"/>
                  <a:pt x="5435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403833"/>
          </a:solidFill>
          <a:ln/>
        </p:spPr>
      </p:sp>
      <p:sp>
        <p:nvSpPr>
          <p:cNvPr id="9" name="Text 6"/>
          <p:cNvSpPr/>
          <p:nvPr/>
        </p:nvSpPr>
        <p:spPr>
          <a:xfrm>
            <a:off x="6553200" y="4279900"/>
            <a:ext cx="5172273" cy="469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import pygame; pygame.mixer.music.load('audio.ogg'); # hot-swap via semverx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8750" y="156845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洋葱系统年龄-等级-公平表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219200" y="2228850"/>
            <a:ext cx="9753600" cy="2755900"/>
          </a:xfrm>
          <a:custGeom>
            <a:avLst/>
            <a:gdLst/>
            <a:ahLst/>
            <a:cxnLst/>
            <a:rect l="l" t="t" r="r" b="b"/>
            <a:pathLst>
              <a:path w="9753600" h="2755900">
                <a:moveTo>
                  <a:pt x="101610" y="0"/>
                </a:moveTo>
                <a:lnTo>
                  <a:pt x="9651990" y="0"/>
                </a:lnTo>
                <a:cubicBezTo>
                  <a:pt x="9708108" y="0"/>
                  <a:pt x="9753600" y="45492"/>
                  <a:pt x="9753600" y="101610"/>
                </a:cubicBezTo>
                <a:lnTo>
                  <a:pt x="9753600" y="2654290"/>
                </a:lnTo>
                <a:cubicBezTo>
                  <a:pt x="9753600" y="2710408"/>
                  <a:pt x="9708108" y="2755900"/>
                  <a:pt x="9651990" y="2755900"/>
                </a:cubicBezTo>
                <a:lnTo>
                  <a:pt x="101610" y="2755900"/>
                </a:lnTo>
                <a:cubicBezTo>
                  <a:pt x="45492" y="2755900"/>
                  <a:pt x="0" y="2710408"/>
                  <a:pt x="0" y="2654290"/>
                </a:cubicBezTo>
                <a:lnTo>
                  <a:pt x="0" y="101610"/>
                </a:lnTo>
                <a:cubicBezTo>
                  <a:pt x="0" y="45492"/>
                  <a:pt x="45492" y="0"/>
                  <a:pt x="101610" y="0"/>
                </a:cubicBezTo>
                <a:close/>
              </a:path>
            </a:pathLst>
          </a:custGeom>
          <a:solidFill>
            <a:srgbClr val="403833">
              <a:alpha val="6275"/>
            </a:srgbClr>
          </a:solidFill>
          <a:ln/>
        </p:spPr>
      </p:sp>
      <p:graphicFrame>
        <p:nvGraphicFramePr>
          <p:cNvPr id="2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1422400" y="2432050"/>
          <a:ext cx="9347200" cy="2349500"/>
        </p:xfrm>
        <a:graphic>
          <a:graphicData uri="http://schemas.openxmlformats.org/drawingml/2006/table">
            <a:tbl>
              <a:tblPr/>
              <a:tblGrid>
                <a:gridCol w="1943100"/>
                <a:gridCol w="1308100"/>
                <a:gridCol w="6096000"/>
              </a:tblGrid>
              <a:tr h="469900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年龄范围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E979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PEGI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E979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公平规则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25400" cap="flat" cmpd="sng" algn="ctr">
                      <a:solidFill>
                        <a:srgbClr val="E9792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3-7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A5A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3+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A5A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稀疏基因组介绍，仅限动物见证人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A5A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8-12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A5A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7+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A5A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意图层，二分冒泡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A5A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13-17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A5A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12+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A5A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2:1结合，龙/补体系统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2700" cap="flat" cmpd="sng" algn="ctr">
                      <a:solidFill>
                        <a:srgbClr val="A5A8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69900"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18+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18+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完整285:1杀伤比，亲和力雪崩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91440" marR="91440" marT="45720" marB="45720"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Text 4"/>
          <p:cNvSpPr/>
          <p:nvPr/>
        </p:nvSpPr>
        <p:spPr>
          <a:xfrm>
            <a:off x="215900" y="5086350"/>
            <a:ext cx="11760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“洋葱系统年龄带。”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Corn Compound Blueprint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web-img.moonshot.cn/img/media.architecturaldigest.com/bd7bfdcdde4a19e684399f6e55d266570f0d6557.jpg">    </p:cNvPr>
          <p:cNvPicPr>
            <a:picLocks noChangeAspect="1"/>
          </p:cNvPicPr>
          <p:nvPr/>
        </p:nvPicPr>
        <p:blipFill>
          <a:blip r:embed="rId1"/>
          <a:srcRect l="17649" r="17649" t="0" b="0"/>
          <a:stretch/>
        </p:blipFill>
        <p:spPr>
          <a:xfrm>
            <a:off x="457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  <p:sp>
        <p:nvSpPr>
          <p:cNvPr id="5" name="Text 2"/>
          <p:cNvSpPr/>
          <p:nvPr/>
        </p:nvSpPr>
        <p:spPr>
          <a:xfrm>
            <a:off x="6400800" y="21590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玉米复合体蓝图 2-9 英亩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456363" y="28194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1112" y="38894"/>
                </a:moveTo>
                <a:cubicBezTo>
                  <a:pt x="16877" y="38894"/>
                  <a:pt x="21600" y="43269"/>
                  <a:pt x="22156" y="48860"/>
                </a:cubicBezTo>
                <a:lnTo>
                  <a:pt x="22260" y="51152"/>
                </a:lnTo>
                <a:cubicBezTo>
                  <a:pt x="22850" y="56743"/>
                  <a:pt x="27573" y="61119"/>
                  <a:pt x="33337" y="61119"/>
                </a:cubicBezTo>
                <a:lnTo>
                  <a:pt x="95533" y="61119"/>
                </a:lnTo>
                <a:lnTo>
                  <a:pt x="144463" y="82094"/>
                </a:lnTo>
                <a:lnTo>
                  <a:pt x="144463" y="166688"/>
                </a:lnTo>
                <a:cubicBezTo>
                  <a:pt x="144463" y="172834"/>
                  <a:pt x="139497" y="177800"/>
                  <a:pt x="133350" y="177800"/>
                </a:cubicBezTo>
                <a:lnTo>
                  <a:pt x="122238" y="177800"/>
                </a:lnTo>
                <a:cubicBezTo>
                  <a:pt x="116091" y="177800"/>
                  <a:pt x="111125" y="172834"/>
                  <a:pt x="111125" y="166688"/>
                </a:cubicBezTo>
                <a:lnTo>
                  <a:pt x="111125" y="121092"/>
                </a:lnTo>
                <a:cubicBezTo>
                  <a:pt x="102791" y="125363"/>
                  <a:pt x="93345" y="127794"/>
                  <a:pt x="83344" y="127794"/>
                </a:cubicBezTo>
                <a:cubicBezTo>
                  <a:pt x="73343" y="127794"/>
                  <a:pt x="63897" y="125363"/>
                  <a:pt x="55563" y="121092"/>
                </a:cubicBezTo>
                <a:lnTo>
                  <a:pt x="55563" y="166688"/>
                </a:lnTo>
                <a:cubicBezTo>
                  <a:pt x="55563" y="172834"/>
                  <a:pt x="50597" y="177800"/>
                  <a:pt x="44450" y="177800"/>
                </a:cubicBezTo>
                <a:lnTo>
                  <a:pt x="33337" y="177800"/>
                </a:lnTo>
                <a:cubicBezTo>
                  <a:pt x="27191" y="177800"/>
                  <a:pt x="22225" y="172834"/>
                  <a:pt x="22225" y="166688"/>
                </a:cubicBezTo>
                <a:lnTo>
                  <a:pt x="22225" y="81399"/>
                </a:lnTo>
                <a:cubicBezTo>
                  <a:pt x="9272" y="76815"/>
                  <a:pt x="0" y="64522"/>
                  <a:pt x="0" y="50006"/>
                </a:cubicBezTo>
                <a:cubicBezTo>
                  <a:pt x="0" y="43860"/>
                  <a:pt x="4966" y="38894"/>
                  <a:pt x="11112" y="38894"/>
                </a:cubicBezTo>
                <a:close/>
                <a:moveTo>
                  <a:pt x="123557" y="-11112"/>
                </a:moveTo>
                <a:cubicBezTo>
                  <a:pt x="126231" y="-11112"/>
                  <a:pt x="128731" y="-9862"/>
                  <a:pt x="130364" y="-7709"/>
                </a:cubicBezTo>
                <a:lnTo>
                  <a:pt x="136128" y="0"/>
                </a:lnTo>
                <a:lnTo>
                  <a:pt x="154221" y="0"/>
                </a:lnTo>
                <a:cubicBezTo>
                  <a:pt x="158631" y="0"/>
                  <a:pt x="162868" y="1771"/>
                  <a:pt x="165993" y="4896"/>
                </a:cubicBezTo>
                <a:lnTo>
                  <a:pt x="172244" y="11112"/>
                </a:lnTo>
                <a:lnTo>
                  <a:pt x="191691" y="11112"/>
                </a:lnTo>
                <a:cubicBezTo>
                  <a:pt x="196309" y="11112"/>
                  <a:pt x="200025" y="14828"/>
                  <a:pt x="200025" y="19447"/>
                </a:cubicBezTo>
                <a:lnTo>
                  <a:pt x="200025" y="27781"/>
                </a:lnTo>
                <a:cubicBezTo>
                  <a:pt x="200025" y="43130"/>
                  <a:pt x="187593" y="55563"/>
                  <a:pt x="172244" y="55563"/>
                </a:cubicBezTo>
                <a:lnTo>
                  <a:pt x="150019" y="55563"/>
                </a:lnTo>
                <a:lnTo>
                  <a:pt x="147588" y="65286"/>
                </a:lnTo>
                <a:lnTo>
                  <a:pt x="104284" y="46742"/>
                </a:lnTo>
                <a:lnTo>
                  <a:pt x="115257" y="-4376"/>
                </a:lnTo>
                <a:cubicBezTo>
                  <a:pt x="116091" y="-8300"/>
                  <a:pt x="119529" y="-11112"/>
                  <a:pt x="123557" y="-11112"/>
                </a:cubicBezTo>
                <a:close/>
                <a:moveTo>
                  <a:pt x="155575" y="15280"/>
                </a:moveTo>
                <a:cubicBezTo>
                  <a:pt x="151742" y="15280"/>
                  <a:pt x="148630" y="18392"/>
                  <a:pt x="148630" y="22225"/>
                </a:cubicBezTo>
                <a:cubicBezTo>
                  <a:pt x="148630" y="26058"/>
                  <a:pt x="151742" y="29170"/>
                  <a:pt x="155575" y="29170"/>
                </a:cubicBezTo>
                <a:cubicBezTo>
                  <a:pt x="159408" y="29170"/>
                  <a:pt x="162520" y="26058"/>
                  <a:pt x="162520" y="22225"/>
                </a:cubicBezTo>
                <a:cubicBezTo>
                  <a:pt x="162520" y="18392"/>
                  <a:pt x="159408" y="15280"/>
                  <a:pt x="155575" y="1528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7" name="Text 4"/>
          <p:cNvSpPr/>
          <p:nvPr/>
        </p:nvSpPr>
        <p:spPr>
          <a:xfrm>
            <a:off x="6807200" y="2819400"/>
            <a:ext cx="3263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犬舍-生物群落核心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：2-9英亩规划中心。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456363" y="32258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00013" y="11112"/>
                </a:moveTo>
                <a:cubicBezTo>
                  <a:pt x="71953" y="11112"/>
                  <a:pt x="49485" y="23892"/>
                  <a:pt x="33129" y="39102"/>
                </a:cubicBezTo>
                <a:cubicBezTo>
                  <a:pt x="16877" y="54208"/>
                  <a:pt x="6008" y="72231"/>
                  <a:pt x="833" y="84629"/>
                </a:cubicBezTo>
                <a:cubicBezTo>
                  <a:pt x="-313" y="87372"/>
                  <a:pt x="-313" y="90428"/>
                  <a:pt x="833" y="93171"/>
                </a:cubicBezTo>
                <a:cubicBezTo>
                  <a:pt x="6008" y="105569"/>
                  <a:pt x="16877" y="123627"/>
                  <a:pt x="33129" y="138698"/>
                </a:cubicBezTo>
                <a:cubicBezTo>
                  <a:pt x="49485" y="153873"/>
                  <a:pt x="71953" y="166688"/>
                  <a:pt x="100013" y="166688"/>
                </a:cubicBezTo>
                <a:cubicBezTo>
                  <a:pt x="128072" y="166688"/>
                  <a:pt x="150540" y="153908"/>
                  <a:pt x="166896" y="138698"/>
                </a:cubicBezTo>
                <a:cubicBezTo>
                  <a:pt x="183148" y="123592"/>
                  <a:pt x="194017" y="105569"/>
                  <a:pt x="199192" y="93171"/>
                </a:cubicBezTo>
                <a:cubicBezTo>
                  <a:pt x="200338" y="90428"/>
                  <a:pt x="200338" y="87372"/>
                  <a:pt x="199192" y="84629"/>
                </a:cubicBezTo>
                <a:cubicBezTo>
                  <a:pt x="194017" y="72231"/>
                  <a:pt x="183148" y="54173"/>
                  <a:pt x="166896" y="39102"/>
                </a:cubicBezTo>
                <a:cubicBezTo>
                  <a:pt x="150540" y="23927"/>
                  <a:pt x="128072" y="11112"/>
                  <a:pt x="100013" y="11112"/>
                </a:cubicBezTo>
                <a:close/>
                <a:moveTo>
                  <a:pt x="50006" y="88900"/>
                </a:moveTo>
                <a:cubicBezTo>
                  <a:pt x="50006" y="61301"/>
                  <a:pt x="72413" y="38894"/>
                  <a:pt x="100013" y="38894"/>
                </a:cubicBezTo>
                <a:cubicBezTo>
                  <a:pt x="127612" y="38894"/>
                  <a:pt x="150019" y="61301"/>
                  <a:pt x="150019" y="88900"/>
                </a:cubicBezTo>
                <a:cubicBezTo>
                  <a:pt x="150019" y="116499"/>
                  <a:pt x="127612" y="138906"/>
                  <a:pt x="100013" y="138906"/>
                </a:cubicBezTo>
                <a:cubicBezTo>
                  <a:pt x="72413" y="138906"/>
                  <a:pt x="50006" y="116499"/>
                  <a:pt x="50006" y="88900"/>
                </a:cubicBezTo>
                <a:close/>
                <a:moveTo>
                  <a:pt x="100013" y="66675"/>
                </a:moveTo>
                <a:cubicBezTo>
                  <a:pt x="100013" y="78933"/>
                  <a:pt x="90046" y="88900"/>
                  <a:pt x="77788" y="88900"/>
                </a:cubicBezTo>
                <a:cubicBezTo>
                  <a:pt x="73794" y="88900"/>
                  <a:pt x="70043" y="87858"/>
                  <a:pt x="66779" y="85983"/>
                </a:cubicBezTo>
                <a:cubicBezTo>
                  <a:pt x="66432" y="89768"/>
                  <a:pt x="66744" y="93658"/>
                  <a:pt x="67786" y="97512"/>
                </a:cubicBezTo>
                <a:cubicBezTo>
                  <a:pt x="72544" y="115292"/>
                  <a:pt x="90845" y="125849"/>
                  <a:pt x="108625" y="121092"/>
                </a:cubicBezTo>
                <a:cubicBezTo>
                  <a:pt x="126405" y="116334"/>
                  <a:pt x="136962" y="98033"/>
                  <a:pt x="132204" y="80253"/>
                </a:cubicBezTo>
                <a:cubicBezTo>
                  <a:pt x="127967" y="64383"/>
                  <a:pt x="112931" y="54278"/>
                  <a:pt x="97095" y="55667"/>
                </a:cubicBezTo>
                <a:cubicBezTo>
                  <a:pt x="98936" y="58896"/>
                  <a:pt x="100013" y="62647"/>
                  <a:pt x="100013" y="66675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9" name="Text 6"/>
          <p:cNvSpPr/>
          <p:nvPr/>
        </p:nvSpPr>
        <p:spPr>
          <a:xfrm>
            <a:off x="6807200" y="3225800"/>
            <a:ext cx="257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动物见证人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：在周边进行验证。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467475" y="36322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96470" y="2986"/>
                </a:moveTo>
                <a:cubicBezTo>
                  <a:pt x="92199" y="-972"/>
                  <a:pt x="85601" y="-972"/>
                  <a:pt x="81364" y="2986"/>
                </a:cubicBezTo>
                <a:lnTo>
                  <a:pt x="3577" y="75218"/>
                </a:lnTo>
                <a:cubicBezTo>
                  <a:pt x="243" y="78343"/>
                  <a:pt x="-868" y="83170"/>
                  <a:pt x="799" y="87407"/>
                </a:cubicBezTo>
                <a:cubicBezTo>
                  <a:pt x="2466" y="91643"/>
                  <a:pt x="6529" y="94456"/>
                  <a:pt x="11112" y="94456"/>
                </a:cubicBezTo>
                <a:lnTo>
                  <a:pt x="16669" y="94456"/>
                </a:lnTo>
                <a:lnTo>
                  <a:pt x="16669" y="155575"/>
                </a:lnTo>
                <a:cubicBezTo>
                  <a:pt x="16669" y="167833"/>
                  <a:pt x="26635" y="177800"/>
                  <a:pt x="38894" y="177800"/>
                </a:cubicBezTo>
                <a:lnTo>
                  <a:pt x="138906" y="177800"/>
                </a:lnTo>
                <a:cubicBezTo>
                  <a:pt x="151165" y="177800"/>
                  <a:pt x="161131" y="167833"/>
                  <a:pt x="161131" y="155575"/>
                </a:cubicBezTo>
                <a:lnTo>
                  <a:pt x="161131" y="94456"/>
                </a:lnTo>
                <a:lnTo>
                  <a:pt x="166688" y="94456"/>
                </a:lnTo>
                <a:cubicBezTo>
                  <a:pt x="171271" y="94456"/>
                  <a:pt x="175369" y="91643"/>
                  <a:pt x="177036" y="87407"/>
                </a:cubicBezTo>
                <a:cubicBezTo>
                  <a:pt x="178703" y="83170"/>
                  <a:pt x="177592" y="78308"/>
                  <a:pt x="174258" y="75218"/>
                </a:cubicBezTo>
                <a:lnTo>
                  <a:pt x="96470" y="2986"/>
                </a:lnTo>
                <a:close/>
                <a:moveTo>
                  <a:pt x="83344" y="111125"/>
                </a:moveTo>
                <a:lnTo>
                  <a:pt x="94456" y="111125"/>
                </a:lnTo>
                <a:cubicBezTo>
                  <a:pt x="103659" y="111125"/>
                  <a:pt x="111125" y="118591"/>
                  <a:pt x="111125" y="127794"/>
                </a:cubicBezTo>
                <a:lnTo>
                  <a:pt x="111125" y="161131"/>
                </a:lnTo>
                <a:lnTo>
                  <a:pt x="66675" y="161131"/>
                </a:lnTo>
                <a:lnTo>
                  <a:pt x="66675" y="127794"/>
                </a:lnTo>
                <a:cubicBezTo>
                  <a:pt x="66675" y="118591"/>
                  <a:pt x="74141" y="111125"/>
                  <a:pt x="83344" y="111125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807200" y="3632200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无地下室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：透明抗异种血红蛋白结构。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467475" y="4038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27781"/>
                </a:moveTo>
                <a:cubicBezTo>
                  <a:pt x="0" y="18579"/>
                  <a:pt x="7466" y="11112"/>
                  <a:pt x="16669" y="11112"/>
                </a:cubicBezTo>
                <a:lnTo>
                  <a:pt x="50006" y="11112"/>
                </a:lnTo>
                <a:cubicBezTo>
                  <a:pt x="59209" y="11112"/>
                  <a:pt x="66675" y="18579"/>
                  <a:pt x="66675" y="27781"/>
                </a:cubicBezTo>
                <a:lnTo>
                  <a:pt x="66675" y="33337"/>
                </a:lnTo>
                <a:lnTo>
                  <a:pt x="111125" y="33337"/>
                </a:lnTo>
                <a:lnTo>
                  <a:pt x="111125" y="27781"/>
                </a:lnTo>
                <a:cubicBezTo>
                  <a:pt x="111125" y="18579"/>
                  <a:pt x="118591" y="11112"/>
                  <a:pt x="127794" y="11112"/>
                </a:cubicBezTo>
                <a:lnTo>
                  <a:pt x="161131" y="11112"/>
                </a:lnTo>
                <a:cubicBezTo>
                  <a:pt x="170334" y="11112"/>
                  <a:pt x="177800" y="18579"/>
                  <a:pt x="177800" y="27781"/>
                </a:cubicBezTo>
                <a:lnTo>
                  <a:pt x="177800" y="61119"/>
                </a:lnTo>
                <a:cubicBezTo>
                  <a:pt x="177800" y="70321"/>
                  <a:pt x="170334" y="77788"/>
                  <a:pt x="161131" y="77788"/>
                </a:cubicBezTo>
                <a:lnTo>
                  <a:pt x="127794" y="77788"/>
                </a:lnTo>
                <a:cubicBezTo>
                  <a:pt x="118591" y="77788"/>
                  <a:pt x="111125" y="70321"/>
                  <a:pt x="111125" y="61119"/>
                </a:cubicBezTo>
                <a:lnTo>
                  <a:pt x="111125" y="55563"/>
                </a:lnTo>
                <a:lnTo>
                  <a:pt x="66675" y="55563"/>
                </a:lnTo>
                <a:lnTo>
                  <a:pt x="66675" y="61119"/>
                </a:lnTo>
                <a:cubicBezTo>
                  <a:pt x="66675" y="63654"/>
                  <a:pt x="66085" y="66085"/>
                  <a:pt x="65078" y="68238"/>
                </a:cubicBezTo>
                <a:lnTo>
                  <a:pt x="88900" y="100013"/>
                </a:lnTo>
                <a:lnTo>
                  <a:pt x="116681" y="100013"/>
                </a:lnTo>
                <a:cubicBezTo>
                  <a:pt x="125884" y="100013"/>
                  <a:pt x="133350" y="107479"/>
                  <a:pt x="133350" y="116681"/>
                </a:cubicBezTo>
                <a:lnTo>
                  <a:pt x="133350" y="150019"/>
                </a:lnTo>
                <a:cubicBezTo>
                  <a:pt x="133350" y="159221"/>
                  <a:pt x="125884" y="166688"/>
                  <a:pt x="116681" y="166688"/>
                </a:cubicBezTo>
                <a:lnTo>
                  <a:pt x="83344" y="166688"/>
                </a:lnTo>
                <a:cubicBezTo>
                  <a:pt x="74141" y="166688"/>
                  <a:pt x="66675" y="159221"/>
                  <a:pt x="66675" y="150019"/>
                </a:cubicBezTo>
                <a:lnTo>
                  <a:pt x="66675" y="116681"/>
                </a:lnTo>
                <a:cubicBezTo>
                  <a:pt x="66675" y="114146"/>
                  <a:pt x="67265" y="111715"/>
                  <a:pt x="68272" y="109562"/>
                </a:cubicBezTo>
                <a:lnTo>
                  <a:pt x="44450" y="77788"/>
                </a:lnTo>
                <a:lnTo>
                  <a:pt x="16669" y="77788"/>
                </a:lnTo>
                <a:cubicBezTo>
                  <a:pt x="7466" y="77788"/>
                  <a:pt x="0" y="70321"/>
                  <a:pt x="0" y="61119"/>
                </a:cubicBezTo>
                <a:lnTo>
                  <a:pt x="0" y="27781"/>
                </a:ln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3" name="Text 10"/>
          <p:cNvSpPr/>
          <p:nvPr/>
        </p:nvSpPr>
        <p:spPr>
          <a:xfrm>
            <a:off x="6807200" y="4038600"/>
            <a:ext cx="293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稀疏基因组布局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：带旁路DAG路径。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00800" y="4495800"/>
            <a:ext cx="5613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“玉米复合体生物群落。”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8750" y="1778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架构级安全：透明、飞行、冲洗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1867892" y="2870200"/>
            <a:ext cx="666750" cy="762000"/>
          </a:xfrm>
          <a:custGeom>
            <a:avLst/>
            <a:gdLst/>
            <a:ahLst/>
            <a:cxnLst/>
            <a:rect l="l" t="t" r="r" b="b"/>
            <a:pathLst>
              <a:path w="666750" h="762000">
                <a:moveTo>
                  <a:pt x="571500" y="142875"/>
                </a:moveTo>
                <a:lnTo>
                  <a:pt x="571500" y="333375"/>
                </a:lnTo>
                <a:lnTo>
                  <a:pt x="381000" y="333375"/>
                </a:lnTo>
                <a:lnTo>
                  <a:pt x="381000" y="142875"/>
                </a:lnTo>
                <a:lnTo>
                  <a:pt x="571500" y="142875"/>
                </a:lnTo>
                <a:close/>
                <a:moveTo>
                  <a:pt x="571500" y="428625"/>
                </a:moveTo>
                <a:lnTo>
                  <a:pt x="571500" y="619125"/>
                </a:lnTo>
                <a:lnTo>
                  <a:pt x="381000" y="619125"/>
                </a:lnTo>
                <a:lnTo>
                  <a:pt x="381000" y="428625"/>
                </a:lnTo>
                <a:lnTo>
                  <a:pt x="571500" y="428625"/>
                </a:lnTo>
                <a:close/>
                <a:moveTo>
                  <a:pt x="285750" y="333375"/>
                </a:moveTo>
                <a:lnTo>
                  <a:pt x="95250" y="333375"/>
                </a:lnTo>
                <a:lnTo>
                  <a:pt x="95250" y="142875"/>
                </a:lnTo>
                <a:lnTo>
                  <a:pt x="285750" y="142875"/>
                </a:lnTo>
                <a:lnTo>
                  <a:pt x="285750" y="333375"/>
                </a:lnTo>
                <a:close/>
                <a:moveTo>
                  <a:pt x="95250" y="428625"/>
                </a:moveTo>
                <a:lnTo>
                  <a:pt x="285750" y="428625"/>
                </a:lnTo>
                <a:lnTo>
                  <a:pt x="285750" y="619125"/>
                </a:lnTo>
                <a:lnTo>
                  <a:pt x="95250" y="619125"/>
                </a:lnTo>
                <a:lnTo>
                  <a:pt x="95250" y="428625"/>
                </a:lnTo>
                <a:close/>
                <a:moveTo>
                  <a:pt x="95250" y="47625"/>
                </a:moveTo>
                <a:cubicBezTo>
                  <a:pt x="42714" y="47625"/>
                  <a:pt x="0" y="90339"/>
                  <a:pt x="0" y="142875"/>
                </a:cubicBezTo>
                <a:lnTo>
                  <a:pt x="0" y="619125"/>
                </a:lnTo>
                <a:cubicBezTo>
                  <a:pt x="0" y="671661"/>
                  <a:pt x="42714" y="714375"/>
                  <a:pt x="95250" y="714375"/>
                </a:cubicBezTo>
                <a:lnTo>
                  <a:pt x="571500" y="714375"/>
                </a:lnTo>
                <a:cubicBezTo>
                  <a:pt x="624036" y="714375"/>
                  <a:pt x="666750" y="671661"/>
                  <a:pt x="666750" y="619125"/>
                </a:cubicBezTo>
                <a:lnTo>
                  <a:pt x="666750" y="142875"/>
                </a:lnTo>
                <a:cubicBezTo>
                  <a:pt x="666750" y="90339"/>
                  <a:pt x="624036" y="47625"/>
                  <a:pt x="571500" y="47625"/>
                </a:cubicBezTo>
                <a:lnTo>
                  <a:pt x="95250" y="47625"/>
                </a:ln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6" name="Text 4"/>
          <p:cNvSpPr/>
          <p:nvPr/>
        </p:nvSpPr>
        <p:spPr>
          <a:xfrm>
            <a:off x="304800" y="39624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透明墙壁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17500" y="4267200"/>
            <a:ext cx="3771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将密集威胁暴露给2:1结合。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667177" y="28702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261938" y="47625"/>
                </a:moveTo>
                <a:cubicBezTo>
                  <a:pt x="242143" y="47625"/>
                  <a:pt x="226219" y="63550"/>
                  <a:pt x="226219" y="83344"/>
                </a:cubicBezTo>
                <a:cubicBezTo>
                  <a:pt x="226219" y="103138"/>
                  <a:pt x="242143" y="119063"/>
                  <a:pt x="261938" y="119063"/>
                </a:cubicBezTo>
                <a:lnTo>
                  <a:pt x="488156" y="119063"/>
                </a:lnTo>
                <a:lnTo>
                  <a:pt x="488156" y="190500"/>
                </a:lnTo>
                <a:lnTo>
                  <a:pt x="159544" y="190500"/>
                </a:lnTo>
                <a:lnTo>
                  <a:pt x="110728" y="131862"/>
                </a:lnTo>
                <a:cubicBezTo>
                  <a:pt x="104031" y="123825"/>
                  <a:pt x="93911" y="119063"/>
                  <a:pt x="83344" y="119063"/>
                </a:cubicBezTo>
                <a:lnTo>
                  <a:pt x="35719" y="119063"/>
                </a:lnTo>
                <a:cubicBezTo>
                  <a:pt x="23366" y="119063"/>
                  <a:pt x="11906" y="125462"/>
                  <a:pt x="5358" y="136029"/>
                </a:cubicBezTo>
                <a:cubicBezTo>
                  <a:pt x="-1191" y="146596"/>
                  <a:pt x="-1786" y="159693"/>
                  <a:pt x="3721" y="170855"/>
                </a:cubicBezTo>
                <a:lnTo>
                  <a:pt x="75158" y="313730"/>
                </a:lnTo>
                <a:cubicBezTo>
                  <a:pt x="81260" y="325785"/>
                  <a:pt x="93613" y="333375"/>
                  <a:pt x="107156" y="333375"/>
                </a:cubicBezTo>
                <a:lnTo>
                  <a:pt x="267593" y="333375"/>
                </a:lnTo>
                <a:lnTo>
                  <a:pt x="422374" y="546348"/>
                </a:lnTo>
                <a:cubicBezTo>
                  <a:pt x="444847" y="577155"/>
                  <a:pt x="480566" y="595313"/>
                  <a:pt x="518666" y="595313"/>
                </a:cubicBezTo>
                <a:lnTo>
                  <a:pt x="631031" y="595313"/>
                </a:lnTo>
                <a:cubicBezTo>
                  <a:pt x="742801" y="595313"/>
                  <a:pt x="833438" y="504676"/>
                  <a:pt x="833438" y="392906"/>
                </a:cubicBezTo>
                <a:cubicBezTo>
                  <a:pt x="833438" y="281136"/>
                  <a:pt x="742801" y="190500"/>
                  <a:pt x="631031" y="190500"/>
                </a:cubicBezTo>
                <a:lnTo>
                  <a:pt x="559594" y="190500"/>
                </a:lnTo>
                <a:lnTo>
                  <a:pt x="559594" y="119063"/>
                </a:lnTo>
                <a:lnTo>
                  <a:pt x="785813" y="119063"/>
                </a:lnTo>
                <a:cubicBezTo>
                  <a:pt x="805607" y="119063"/>
                  <a:pt x="821531" y="103138"/>
                  <a:pt x="821531" y="83344"/>
                </a:cubicBezTo>
                <a:cubicBezTo>
                  <a:pt x="821531" y="63550"/>
                  <a:pt x="805607" y="47625"/>
                  <a:pt x="785813" y="47625"/>
                </a:cubicBezTo>
                <a:lnTo>
                  <a:pt x="261938" y="47625"/>
                </a:lnTo>
                <a:close/>
                <a:moveTo>
                  <a:pt x="559594" y="285750"/>
                </a:moveTo>
                <a:lnTo>
                  <a:pt x="631031" y="285750"/>
                </a:lnTo>
                <a:cubicBezTo>
                  <a:pt x="690265" y="285750"/>
                  <a:pt x="738188" y="333673"/>
                  <a:pt x="738188" y="392906"/>
                </a:cubicBezTo>
                <a:cubicBezTo>
                  <a:pt x="738188" y="452140"/>
                  <a:pt x="690265" y="500063"/>
                  <a:pt x="631031" y="500063"/>
                </a:cubicBezTo>
                <a:lnTo>
                  <a:pt x="559594" y="500063"/>
                </a:lnTo>
                <a:lnTo>
                  <a:pt x="559594" y="285750"/>
                </a:lnTo>
                <a:close/>
                <a:moveTo>
                  <a:pt x="821531" y="619125"/>
                </a:moveTo>
                <a:cubicBezTo>
                  <a:pt x="801737" y="619125"/>
                  <a:pt x="785813" y="635050"/>
                  <a:pt x="785813" y="654844"/>
                </a:cubicBezTo>
                <a:cubicBezTo>
                  <a:pt x="785813" y="661392"/>
                  <a:pt x="780455" y="666750"/>
                  <a:pt x="773906" y="666750"/>
                </a:cubicBezTo>
                <a:lnTo>
                  <a:pt x="369094" y="666750"/>
                </a:lnTo>
                <a:cubicBezTo>
                  <a:pt x="349300" y="666750"/>
                  <a:pt x="333375" y="682675"/>
                  <a:pt x="333375" y="702469"/>
                </a:cubicBezTo>
                <a:cubicBezTo>
                  <a:pt x="333375" y="722263"/>
                  <a:pt x="349300" y="738188"/>
                  <a:pt x="369094" y="738188"/>
                </a:cubicBezTo>
                <a:lnTo>
                  <a:pt x="773906" y="738188"/>
                </a:lnTo>
                <a:cubicBezTo>
                  <a:pt x="819894" y="738188"/>
                  <a:pt x="857250" y="700832"/>
                  <a:pt x="857250" y="654844"/>
                </a:cubicBezTo>
                <a:cubicBezTo>
                  <a:pt x="857250" y="635050"/>
                  <a:pt x="841325" y="619125"/>
                  <a:pt x="821531" y="619125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9" name="Text 7"/>
          <p:cNvSpPr/>
          <p:nvPr/>
        </p:nvSpPr>
        <p:spPr>
          <a:xfrm>
            <a:off x="4199334" y="39624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无人机屋顶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212034" y="4267200"/>
            <a:ext cx="3771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实现哈密顿访问。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9561711" y="2870200"/>
            <a:ext cx="857250" cy="762000"/>
          </a:xfrm>
          <a:custGeom>
            <a:avLst/>
            <a:gdLst/>
            <a:ahLst/>
            <a:cxnLst/>
            <a:rect l="l" t="t" r="r" b="b"/>
            <a:pathLst>
              <a:path w="857250" h="762000">
                <a:moveTo>
                  <a:pt x="268635" y="210592"/>
                </a:moveTo>
                <a:cubicBezTo>
                  <a:pt x="326975" y="161479"/>
                  <a:pt x="405705" y="119063"/>
                  <a:pt x="500063" y="119063"/>
                </a:cubicBezTo>
                <a:cubicBezTo>
                  <a:pt x="594420" y="119063"/>
                  <a:pt x="673150" y="161479"/>
                  <a:pt x="731490" y="210592"/>
                </a:cubicBezTo>
                <a:cubicBezTo>
                  <a:pt x="789682" y="259705"/>
                  <a:pt x="831056" y="318343"/>
                  <a:pt x="852041" y="359122"/>
                </a:cubicBezTo>
                <a:cubicBezTo>
                  <a:pt x="859036" y="372814"/>
                  <a:pt x="859036" y="389037"/>
                  <a:pt x="852041" y="402729"/>
                </a:cubicBezTo>
                <a:cubicBezTo>
                  <a:pt x="831056" y="443508"/>
                  <a:pt x="789682" y="502146"/>
                  <a:pt x="731490" y="551259"/>
                </a:cubicBezTo>
                <a:cubicBezTo>
                  <a:pt x="673150" y="600521"/>
                  <a:pt x="594568" y="642789"/>
                  <a:pt x="500063" y="642789"/>
                </a:cubicBezTo>
                <a:cubicBezTo>
                  <a:pt x="405557" y="642789"/>
                  <a:pt x="326975" y="600373"/>
                  <a:pt x="268635" y="551259"/>
                </a:cubicBezTo>
                <a:cubicBezTo>
                  <a:pt x="244525" y="530870"/>
                  <a:pt x="223242" y="508843"/>
                  <a:pt x="205085" y="487114"/>
                </a:cubicBezTo>
                <a:lnTo>
                  <a:pt x="71586" y="564952"/>
                </a:lnTo>
                <a:cubicBezTo>
                  <a:pt x="52983" y="575816"/>
                  <a:pt x="29319" y="572839"/>
                  <a:pt x="13990" y="557659"/>
                </a:cubicBezTo>
                <a:cubicBezTo>
                  <a:pt x="-1339" y="542479"/>
                  <a:pt x="-4465" y="518964"/>
                  <a:pt x="6102" y="500211"/>
                </a:cubicBezTo>
                <a:lnTo>
                  <a:pt x="74414" y="381000"/>
                </a:lnTo>
                <a:lnTo>
                  <a:pt x="6251" y="261789"/>
                </a:lnTo>
                <a:cubicBezTo>
                  <a:pt x="-4465" y="243036"/>
                  <a:pt x="-1191" y="219521"/>
                  <a:pt x="14139" y="204341"/>
                </a:cubicBezTo>
                <a:cubicBezTo>
                  <a:pt x="29468" y="189161"/>
                  <a:pt x="52983" y="186184"/>
                  <a:pt x="71735" y="197048"/>
                </a:cubicBezTo>
                <a:lnTo>
                  <a:pt x="205234" y="274886"/>
                </a:lnTo>
                <a:cubicBezTo>
                  <a:pt x="223391" y="253157"/>
                  <a:pt x="244673" y="231130"/>
                  <a:pt x="268784" y="210741"/>
                </a:cubicBezTo>
                <a:close/>
                <a:moveTo>
                  <a:pt x="666750" y="381000"/>
                </a:moveTo>
                <a:cubicBezTo>
                  <a:pt x="666750" y="354715"/>
                  <a:pt x="645410" y="333375"/>
                  <a:pt x="619125" y="333375"/>
                </a:cubicBezTo>
                <a:cubicBezTo>
                  <a:pt x="592840" y="333375"/>
                  <a:pt x="571500" y="354715"/>
                  <a:pt x="571500" y="381000"/>
                </a:cubicBezTo>
                <a:cubicBezTo>
                  <a:pt x="571500" y="407285"/>
                  <a:pt x="592840" y="428625"/>
                  <a:pt x="619125" y="428625"/>
                </a:cubicBezTo>
                <a:cubicBezTo>
                  <a:pt x="645410" y="428625"/>
                  <a:pt x="666750" y="407285"/>
                  <a:pt x="666750" y="381000"/>
                </a:cubicBez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2" name="Text 10"/>
          <p:cNvSpPr/>
          <p:nvPr/>
        </p:nvSpPr>
        <p:spPr>
          <a:xfrm>
            <a:off x="8093869" y="3962400"/>
            <a:ext cx="379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鱼厕所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106569" y="4267200"/>
            <a:ext cx="3771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通过1:1执行冲洗退相干废物。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15900" y="4876800"/>
            <a:ext cx="11760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“架构级安全。”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Tool-Chain &amp; Safety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8750" y="2184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裂谷工具链流程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934295" y="3251200"/>
            <a:ext cx="87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rift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953345" y="36576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稀疏分词器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159845" y="33528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667845" y="3048000"/>
            <a:ext cx="1168400" cy="1016000"/>
          </a:xfrm>
          <a:custGeom>
            <a:avLst/>
            <a:gdLst/>
            <a:ahLst/>
            <a:cxnLst/>
            <a:rect l="l" t="t" r="r" b="b"/>
            <a:pathLst>
              <a:path w="1168400" h="1016000">
                <a:moveTo>
                  <a:pt x="101600" y="0"/>
                </a:moveTo>
                <a:lnTo>
                  <a:pt x="1066800" y="0"/>
                </a:lnTo>
                <a:cubicBezTo>
                  <a:pt x="1122875" y="0"/>
                  <a:pt x="1168400" y="45525"/>
                  <a:pt x="1168400" y="101600"/>
                </a:cubicBezTo>
                <a:lnTo>
                  <a:pt x="1168400" y="914400"/>
                </a:lnTo>
                <a:cubicBezTo>
                  <a:pt x="1168400" y="970475"/>
                  <a:pt x="1122875" y="1016000"/>
                  <a:pt x="1066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792E">
              <a:alpha val="13333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4813895" y="3251200"/>
            <a:ext cx="876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rf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832945" y="3657600"/>
            <a:ext cx="838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二分匹配器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039445" y="33528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547445" y="30480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101600" y="0"/>
                </a:moveTo>
                <a:lnTo>
                  <a:pt x="914400" y="0"/>
                </a:lnTo>
                <a:cubicBezTo>
                  <a:pt x="970475" y="0"/>
                  <a:pt x="1016000" y="45525"/>
                  <a:pt x="1016000" y="101600"/>
                </a:cubicBezTo>
                <a:lnTo>
                  <a:pt x="1016000" y="914400"/>
                </a:lnTo>
                <a:cubicBezTo>
                  <a:pt x="1016000" y="970475"/>
                  <a:pt x="970475" y="1016000"/>
                  <a:pt x="914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06C59">
              <a:alpha val="13333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6693495" y="3251200"/>
            <a:ext cx="72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raft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712545" y="3657600"/>
            <a:ext cx="68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共识绑定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766645" y="3352800"/>
            <a:ext cx="45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74645" y="3048000"/>
            <a:ext cx="1130300" cy="1016000"/>
          </a:xfrm>
          <a:custGeom>
            <a:avLst/>
            <a:gdLst/>
            <a:ahLst/>
            <a:cxnLst/>
            <a:rect l="l" t="t" r="r" b="b"/>
            <a:pathLst>
              <a:path w="1130300" h="1016000">
                <a:moveTo>
                  <a:pt x="101600" y="0"/>
                </a:moveTo>
                <a:lnTo>
                  <a:pt x="1028700" y="0"/>
                </a:lnTo>
                <a:cubicBezTo>
                  <a:pt x="1084775" y="0"/>
                  <a:pt x="1130300" y="45525"/>
                  <a:pt x="1130300" y="101600"/>
                </a:cubicBezTo>
                <a:lnTo>
                  <a:pt x="1130300" y="914400"/>
                </a:lnTo>
                <a:cubicBezTo>
                  <a:pt x="1130300" y="970475"/>
                  <a:pt x="1084775" y="1016000"/>
                  <a:pt x="10287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5A8D1">
              <a:alpha val="13333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420695" y="3251200"/>
            <a:ext cx="83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gossip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439745" y="3657600"/>
            <a:ext cx="800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免疫语言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15900" y="4470400"/>
            <a:ext cx="11760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“裂谷/rf/木筏工具链。”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web-img.moonshot.cn/img/scaler.com/84cd5b6f0e056470b2586107228ffd15a2f98e53.webp">    </p:cNvPr>
          <p:cNvPicPr>
            <a:picLocks noChangeAspect="1"/>
          </p:cNvPicPr>
          <p:nvPr/>
        </p:nvPicPr>
        <p:blipFill>
          <a:blip r:embed="rId1"/>
          <a:srcRect l="23304" r="23304" t="0" b="0"/>
          <a:stretch/>
        </p:blipFill>
        <p:spPr>
          <a:xfrm>
            <a:off x="457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  <p:sp>
        <p:nvSpPr>
          <p:cNvPr id="5" name="Text 2"/>
          <p:cNvSpPr/>
          <p:nvPr/>
        </p:nvSpPr>
        <p:spPr>
          <a:xfrm>
            <a:off x="6400800" y="2438400"/>
            <a:ext cx="57277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二分错误冒泡 = 100% 线程安全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00800" y="30988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二分冒泡将错误从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稀疏基因组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浮出水面到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密集表型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；通过抗异种血红蛋白病毒陷阱实现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100%线程安全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。龙/补体系统无需锁即可提供</a:t>
            </a:r>
            <a:pPr>
              <a:lnSpc>
                <a:spcPct val="130000"/>
              </a:lnSpc>
            </a:pPr>
            <a:r>
              <a:rPr lang="en-US" sz="16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285:1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的杀伤比。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00800" y="4216400"/>
            <a:ext cx="5613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“二分错误冒泡。”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Repos &amp; Install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8371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8371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9:58-d2nf6fh8bjvh7rlj01o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47190" y="1471930"/>
            <a:ext cx="8831580" cy="467042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DD514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5140" y="517525"/>
            <a:ext cx="11198225" cy="58185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8" name="Text 5"/>
          <p:cNvSpPr/>
          <p:nvPr/>
        </p:nvSpPr>
        <p:spPr>
          <a:xfrm>
            <a:off x="-43180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0" name="Text 7"/>
          <p:cNvSpPr/>
          <p:nvPr/>
        </p:nvSpPr>
        <p:spPr>
          <a:xfrm>
            <a:off x="11683365" y="-12065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2" name="Text 9"/>
          <p:cNvSpPr/>
          <p:nvPr/>
        </p:nvSpPr>
        <p:spPr>
          <a:xfrm>
            <a:off x="-43180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solidFill>
            <a:srgbClr val="DD5142"/>
          </a:solidFill>
          <a:ln/>
        </p:spPr>
      </p:sp>
      <p:sp>
        <p:nvSpPr>
          <p:cNvPr id="14" name="Text 11"/>
          <p:cNvSpPr/>
          <p:nvPr/>
        </p:nvSpPr>
        <p:spPr>
          <a:xfrm>
            <a:off x="11683365" y="6336030"/>
            <a:ext cx="528955" cy="528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flipH="1">
            <a:off x="11866245" y="71564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3"/>
          <p:cNvSpPr/>
          <p:nvPr/>
        </p:nvSpPr>
        <p:spPr>
          <a:xfrm>
            <a:off x="11866245" y="71564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flipH="1">
            <a:off x="11866245" y="1321861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5"/>
          <p:cNvSpPr/>
          <p:nvPr/>
        </p:nvSpPr>
        <p:spPr>
          <a:xfrm>
            <a:off x="11866245" y="1321861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 flipH="1">
            <a:off x="11866245" y="192807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7"/>
          <p:cNvSpPr/>
          <p:nvPr/>
        </p:nvSpPr>
        <p:spPr>
          <a:xfrm>
            <a:off x="11866245" y="192807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 flipH="1">
            <a:off x="11866245" y="253362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19"/>
          <p:cNvSpPr/>
          <p:nvPr/>
        </p:nvSpPr>
        <p:spPr>
          <a:xfrm>
            <a:off x="11866245" y="253362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 flipH="1">
            <a:off x="11866245" y="313983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1"/>
          <p:cNvSpPr/>
          <p:nvPr/>
        </p:nvSpPr>
        <p:spPr>
          <a:xfrm>
            <a:off x="11866245" y="313983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 flipH="1">
            <a:off x="11866245" y="379098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3"/>
          <p:cNvSpPr/>
          <p:nvPr/>
        </p:nvSpPr>
        <p:spPr>
          <a:xfrm>
            <a:off x="11866245" y="379098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 flipH="1">
            <a:off x="11866245" y="4397199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5"/>
          <p:cNvSpPr/>
          <p:nvPr/>
        </p:nvSpPr>
        <p:spPr>
          <a:xfrm>
            <a:off x="11866245" y="4397199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 flipH="1">
            <a:off x="11866245" y="500341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7"/>
          <p:cNvSpPr/>
          <p:nvPr/>
        </p:nvSpPr>
        <p:spPr>
          <a:xfrm>
            <a:off x="11866245" y="500341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 flipH="1">
            <a:off x="11866245" y="560896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2" name="Text 29"/>
          <p:cNvSpPr/>
          <p:nvPr/>
        </p:nvSpPr>
        <p:spPr>
          <a:xfrm>
            <a:off x="11866245" y="560896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 flipH="1">
            <a:off x="174625" y="71882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4" name="Text 31"/>
          <p:cNvSpPr/>
          <p:nvPr/>
        </p:nvSpPr>
        <p:spPr>
          <a:xfrm>
            <a:off x="174625" y="71882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 flipH="1">
            <a:off x="174625" y="1325036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6" name="Text 33"/>
          <p:cNvSpPr/>
          <p:nvPr/>
        </p:nvSpPr>
        <p:spPr>
          <a:xfrm>
            <a:off x="174625" y="1325036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 flipH="1">
            <a:off x="174625" y="1931252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8" name="Text 35"/>
          <p:cNvSpPr/>
          <p:nvPr/>
        </p:nvSpPr>
        <p:spPr>
          <a:xfrm>
            <a:off x="174625" y="1931252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 flipH="1">
            <a:off x="174625" y="2536797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0" name="Text 37"/>
          <p:cNvSpPr/>
          <p:nvPr/>
        </p:nvSpPr>
        <p:spPr>
          <a:xfrm>
            <a:off x="174625" y="2536797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 flipH="1">
            <a:off x="174625" y="3143013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2" name="Text 39"/>
          <p:cNvSpPr/>
          <p:nvPr/>
        </p:nvSpPr>
        <p:spPr>
          <a:xfrm>
            <a:off x="174625" y="3143013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 flipH="1">
            <a:off x="174625" y="3794158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4" name="Text 41"/>
          <p:cNvSpPr/>
          <p:nvPr/>
        </p:nvSpPr>
        <p:spPr>
          <a:xfrm>
            <a:off x="174625" y="3794158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 flipH="1">
            <a:off x="174625" y="4400374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6" name="Text 43"/>
          <p:cNvSpPr/>
          <p:nvPr/>
        </p:nvSpPr>
        <p:spPr>
          <a:xfrm>
            <a:off x="174625" y="4400374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 flipH="1">
            <a:off x="174625" y="5006590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48" name="Text 45"/>
          <p:cNvSpPr/>
          <p:nvPr/>
        </p:nvSpPr>
        <p:spPr>
          <a:xfrm>
            <a:off x="174625" y="5006590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 flipH="1">
            <a:off x="174625" y="5612135"/>
            <a:ext cx="151130" cy="515015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50" name="Text 47"/>
          <p:cNvSpPr/>
          <p:nvPr/>
        </p:nvSpPr>
        <p:spPr>
          <a:xfrm>
            <a:off x="174625" y="5612135"/>
            <a:ext cx="151130" cy="515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1" name="Image 1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670" y="4430395"/>
            <a:ext cx="1343025" cy="1371600"/>
          </a:xfrm>
          <a:prstGeom prst="rect">
            <a:avLst/>
          </a:prstGeom>
        </p:spPr>
      </p:pic>
      <p:pic>
        <p:nvPicPr>
          <p:cNvPr id="52" name="Image 2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8785" y="1471930"/>
            <a:ext cx="2218690" cy="2265680"/>
          </a:xfrm>
          <a:prstGeom prst="rect">
            <a:avLst/>
          </a:prstGeom>
        </p:spPr>
      </p:pic>
      <p:pic>
        <p:nvPicPr>
          <p:cNvPr id="53" name="Image 3" descr="https://kimi-img.moonshot.cn/pub/slides/slides_tmpl/image/25-08-27-19:59:58-d2nf6fh8bjvh7rlj01p0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9560" y="2618105"/>
            <a:ext cx="793750" cy="742315"/>
          </a:xfrm>
          <a:prstGeom prst="rect">
            <a:avLst/>
          </a:prstGeom>
        </p:spPr>
      </p:pic>
      <p:pic>
        <p:nvPicPr>
          <p:cNvPr id="54" name="Image 4" descr="https://kimi-img.moonshot.cn/pub/slides/slides_tmpl/image/25-08-27-19:59:58-d2nf6fh8bjvh7rlj01pg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29560" y="3498850"/>
            <a:ext cx="793750" cy="742315"/>
          </a:xfrm>
          <a:prstGeom prst="rect">
            <a:avLst/>
          </a:prstGeom>
        </p:spPr>
      </p:pic>
      <p:pic>
        <p:nvPicPr>
          <p:cNvPr id="55" name="Image 5" descr="https://kimi-img.moonshot.cn/pub/slides/slides_tmpl/image/25-08-27-19:59:58-d2nf6fh8bjvh7rlj01q0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29560" y="4341495"/>
            <a:ext cx="793750" cy="742315"/>
          </a:xfrm>
          <a:prstGeom prst="rect">
            <a:avLst/>
          </a:prstGeom>
        </p:spPr>
      </p:pic>
      <p:pic>
        <p:nvPicPr>
          <p:cNvPr id="56" name="Image 6" descr="https://kimi-img.moonshot.cn/pub/slides/slides_tmpl/image/25-08-27-19:59:58-d2nf6fh8bjvh7rlj01qg.sv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43015" y="3079750"/>
            <a:ext cx="793750" cy="742315"/>
          </a:xfrm>
          <a:prstGeom prst="rect">
            <a:avLst/>
          </a:prstGeom>
        </p:spPr>
      </p:pic>
      <p:pic>
        <p:nvPicPr>
          <p:cNvPr id="57" name="Image 7" descr="https://kimi-img.moonshot.cn/pub/slides/slides_tmpl/image/25-08-27-19:59:58-d2nf6fh8bjvh7rlj01r0.sv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43015" y="3918585"/>
            <a:ext cx="793750" cy="742315"/>
          </a:xfrm>
          <a:prstGeom prst="rect">
            <a:avLst/>
          </a:prstGeom>
        </p:spPr>
      </p:pic>
      <p:pic>
        <p:nvPicPr>
          <p:cNvPr id="58" name="Image 8" descr="https://kimi-img.moonshot.cn/pub/slides/slides_tmpl/image/25-08-27-19:59:58-d2nf6fh8bjvh7rlj01n0.sv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30260" y="951230"/>
            <a:ext cx="956310" cy="976630"/>
          </a:xfrm>
          <a:prstGeom prst="rect">
            <a:avLst/>
          </a:prstGeom>
        </p:spPr>
      </p:pic>
      <p:pic>
        <p:nvPicPr>
          <p:cNvPr id="59" name="Image 9" descr="https://kimi-img.moonshot.cn/pub/slides/slides_tmpl/image/25-08-27-19:59:58-d2nf6fh8bjvh7rlj01o0.sv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66135" y="875665"/>
            <a:ext cx="5460365" cy="1055370"/>
          </a:xfrm>
          <a:prstGeom prst="rect">
            <a:avLst/>
          </a:prstGeom>
        </p:spPr>
      </p:pic>
      <p:sp>
        <p:nvSpPr>
          <p:cNvPr id="60" name="Text 48"/>
          <p:cNvSpPr/>
          <p:nvPr/>
        </p:nvSpPr>
        <p:spPr>
          <a:xfrm>
            <a:off x="3749675" y="2679065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Corn Compound Blueprint</a:t>
            </a:r>
            <a:endParaRPr lang="en-US" sz="1600" dirty="0"/>
          </a:p>
        </p:txBody>
      </p:sp>
      <p:sp>
        <p:nvSpPr>
          <p:cNvPr id="61" name="Text 49"/>
          <p:cNvSpPr/>
          <p:nvPr/>
        </p:nvSpPr>
        <p:spPr>
          <a:xfrm>
            <a:off x="3749675" y="3526790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Tool-Chain &amp; Safety</a:t>
            </a:r>
            <a:endParaRPr lang="en-US" sz="1600" dirty="0"/>
          </a:p>
        </p:txBody>
      </p:sp>
      <p:sp>
        <p:nvSpPr>
          <p:cNvPr id="62" name="Text 50"/>
          <p:cNvSpPr/>
          <p:nvPr/>
        </p:nvSpPr>
        <p:spPr>
          <a:xfrm>
            <a:off x="3749675" y="4374515"/>
            <a:ext cx="2450465" cy="6813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Repos &amp; Install</a:t>
            </a:r>
            <a:endParaRPr lang="en-US" sz="1600" dirty="0"/>
          </a:p>
        </p:txBody>
      </p:sp>
      <p:sp>
        <p:nvSpPr>
          <p:cNvPr id="63" name="Text 51"/>
          <p:cNvSpPr/>
          <p:nvPr/>
        </p:nvSpPr>
        <p:spPr>
          <a:xfrm>
            <a:off x="7279005" y="3140710"/>
            <a:ext cx="2519045" cy="3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Roadmap &amp; Manifesto</a:t>
            </a:r>
            <a:endParaRPr lang="en-US" sz="1600" dirty="0"/>
          </a:p>
        </p:txBody>
      </p:sp>
      <p:sp>
        <p:nvSpPr>
          <p:cNvPr id="64" name="Text 52"/>
          <p:cNvSpPr/>
          <p:nvPr/>
        </p:nvSpPr>
        <p:spPr>
          <a:xfrm>
            <a:off x="7279005" y="3988435"/>
            <a:ext cx="2519045" cy="305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Call to Action &amp; Thanks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8750" y="1905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当前仓库与安装命令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54000" y="2667000"/>
            <a:ext cx="5638800" cy="1727200"/>
          </a:xfrm>
          <a:custGeom>
            <a:avLst/>
            <a:gdLst/>
            <a:ahLst/>
            <a:cxnLst/>
            <a:rect l="l" t="t" r="r" b="b"/>
            <a:pathLst>
              <a:path w="5638800" h="1727200">
                <a:moveTo>
                  <a:pt x="101594" y="0"/>
                </a:moveTo>
                <a:lnTo>
                  <a:pt x="5537206" y="0"/>
                </a:lnTo>
                <a:cubicBezTo>
                  <a:pt x="5593315" y="0"/>
                  <a:pt x="5638800" y="45485"/>
                  <a:pt x="5638800" y="101594"/>
                </a:cubicBezTo>
                <a:lnTo>
                  <a:pt x="5638800" y="1625606"/>
                </a:lnTo>
                <a:cubicBezTo>
                  <a:pt x="5638800" y="1681715"/>
                  <a:pt x="5593315" y="1727200"/>
                  <a:pt x="55372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A5A8D1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82600" y="28956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MMUKO-CID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82600" y="3352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宪法级免疫核心。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82600" y="3810000"/>
            <a:ext cx="5232400" cy="406400"/>
          </a:xfrm>
          <a:custGeom>
            <a:avLst/>
            <a:gdLst/>
            <a:ahLst/>
            <a:cxnLst/>
            <a:rect l="l" t="t" r="r" b="b"/>
            <a:pathLst>
              <a:path w="5232400" h="406400">
                <a:moveTo>
                  <a:pt x="50800" y="0"/>
                </a:moveTo>
                <a:lnTo>
                  <a:pt x="5181600" y="0"/>
                </a:lnTo>
                <a:cubicBezTo>
                  <a:pt x="5209637" y="0"/>
                  <a:pt x="5232400" y="22763"/>
                  <a:pt x="5232400" y="50800"/>
                </a:cubicBezTo>
                <a:lnTo>
                  <a:pt x="5232400" y="355600"/>
                </a:lnTo>
                <a:cubicBezTo>
                  <a:pt x="5232400" y="383637"/>
                  <a:pt x="5209637" y="406400"/>
                  <a:pt x="51816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03833"/>
          </a:solidFill>
          <a:ln/>
        </p:spPr>
      </p:sp>
      <p:sp>
        <p:nvSpPr>
          <p:cNvPr id="9" name="Text 7"/>
          <p:cNvSpPr/>
          <p:nvPr/>
        </p:nvSpPr>
        <p:spPr>
          <a:xfrm>
            <a:off x="584200" y="3924300"/>
            <a:ext cx="4014391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clone https://github.com/obinexus/mmuko-cid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248400" y="2667000"/>
            <a:ext cx="5638800" cy="1727200"/>
          </a:xfrm>
          <a:custGeom>
            <a:avLst/>
            <a:gdLst/>
            <a:ahLst/>
            <a:cxnLst/>
            <a:rect l="l" t="t" r="r" b="b"/>
            <a:pathLst>
              <a:path w="5638800" h="1727200">
                <a:moveTo>
                  <a:pt x="101594" y="0"/>
                </a:moveTo>
                <a:lnTo>
                  <a:pt x="5537206" y="0"/>
                </a:lnTo>
                <a:cubicBezTo>
                  <a:pt x="5593315" y="0"/>
                  <a:pt x="5638800" y="45485"/>
                  <a:pt x="5638800" y="101594"/>
                </a:cubicBezTo>
                <a:lnTo>
                  <a:pt x="5638800" y="1625606"/>
                </a:lnTo>
                <a:cubicBezTo>
                  <a:pt x="5638800" y="1681715"/>
                  <a:pt x="5593315" y="1727200"/>
                  <a:pt x="55372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E06C5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477000" y="2895600"/>
            <a:ext cx="535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semverx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477000" y="3352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可热插拔的血红蛋白。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477000" y="3810000"/>
            <a:ext cx="5232400" cy="406400"/>
          </a:xfrm>
          <a:custGeom>
            <a:avLst/>
            <a:gdLst/>
            <a:ahLst/>
            <a:cxnLst/>
            <a:rect l="l" t="t" r="r" b="b"/>
            <a:pathLst>
              <a:path w="5232400" h="406400">
                <a:moveTo>
                  <a:pt x="50800" y="0"/>
                </a:moveTo>
                <a:lnTo>
                  <a:pt x="5181600" y="0"/>
                </a:lnTo>
                <a:cubicBezTo>
                  <a:pt x="5209637" y="0"/>
                  <a:pt x="5232400" y="22763"/>
                  <a:pt x="5232400" y="50800"/>
                </a:cubicBezTo>
                <a:lnTo>
                  <a:pt x="5232400" y="355600"/>
                </a:lnTo>
                <a:cubicBezTo>
                  <a:pt x="5232400" y="383637"/>
                  <a:pt x="5209637" y="406400"/>
                  <a:pt x="51816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03833"/>
          </a:solidFill>
          <a:ln/>
        </p:spPr>
      </p:sp>
      <p:sp>
        <p:nvSpPr>
          <p:cNvPr id="14" name="Text 12"/>
          <p:cNvSpPr/>
          <p:nvPr/>
        </p:nvSpPr>
        <p:spPr>
          <a:xfrm>
            <a:off x="6578600" y="3924300"/>
            <a:ext cx="1500783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cargo add semverx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15900" y="4749800"/>
            <a:ext cx="11760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“github.com/obinexus/semverx 语义版本扩展”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Roadmap &amp; Manifesto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8750" y="1930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2026年路线图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54000" y="2692400"/>
            <a:ext cx="3695700" cy="1727200"/>
          </a:xfrm>
          <a:custGeom>
            <a:avLst/>
            <a:gdLst/>
            <a:ahLst/>
            <a:cxnLst/>
            <a:rect l="l" t="t" r="r" b="b"/>
            <a:pathLst>
              <a:path w="3695700" h="1727200">
                <a:moveTo>
                  <a:pt x="101594" y="0"/>
                </a:moveTo>
                <a:lnTo>
                  <a:pt x="3594106" y="0"/>
                </a:lnTo>
                <a:cubicBezTo>
                  <a:pt x="3650215" y="0"/>
                  <a:pt x="3695700" y="45485"/>
                  <a:pt x="3695700" y="101594"/>
                </a:cubicBezTo>
                <a:lnTo>
                  <a:pt x="3695700" y="1625606"/>
                </a:lnTo>
                <a:cubicBezTo>
                  <a:pt x="3695700" y="1681715"/>
                  <a:pt x="3650215" y="1727200"/>
                  <a:pt x="35941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1842492" y="28956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21456" y="78581"/>
                </a:moveTo>
                <a:lnTo>
                  <a:pt x="292894" y="78581"/>
                </a:lnTo>
                <a:lnTo>
                  <a:pt x="292894" y="121444"/>
                </a:lnTo>
                <a:lnTo>
                  <a:pt x="221456" y="121444"/>
                </a:lnTo>
                <a:lnTo>
                  <a:pt x="221456" y="78581"/>
                </a:lnTo>
                <a:close/>
                <a:moveTo>
                  <a:pt x="214313" y="28575"/>
                </a:moveTo>
                <a:cubicBezTo>
                  <a:pt x="190649" y="28575"/>
                  <a:pt x="171450" y="47774"/>
                  <a:pt x="171450" y="71438"/>
                </a:cubicBezTo>
                <a:lnTo>
                  <a:pt x="171450" y="128588"/>
                </a:lnTo>
                <a:cubicBezTo>
                  <a:pt x="171450" y="152251"/>
                  <a:pt x="190649" y="171450"/>
                  <a:pt x="214313" y="171450"/>
                </a:cubicBezTo>
                <a:lnTo>
                  <a:pt x="228600" y="171450"/>
                </a:lnTo>
                <a:lnTo>
                  <a:pt x="228600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114300" y="257175"/>
                </a:lnTo>
                <a:lnTo>
                  <a:pt x="114300" y="285750"/>
                </a:lnTo>
                <a:lnTo>
                  <a:pt x="100013" y="285750"/>
                </a:lnTo>
                <a:cubicBezTo>
                  <a:pt x="76349" y="285750"/>
                  <a:pt x="57150" y="304949"/>
                  <a:pt x="57150" y="328613"/>
                </a:cubicBezTo>
                <a:lnTo>
                  <a:pt x="57150" y="385763"/>
                </a:lnTo>
                <a:cubicBezTo>
                  <a:pt x="57150" y="409426"/>
                  <a:pt x="76349" y="428625"/>
                  <a:pt x="100013" y="428625"/>
                </a:cubicBezTo>
                <a:lnTo>
                  <a:pt x="185738" y="428625"/>
                </a:lnTo>
                <a:cubicBezTo>
                  <a:pt x="209401" y="428625"/>
                  <a:pt x="228600" y="409426"/>
                  <a:pt x="228600" y="385763"/>
                </a:cubicBezTo>
                <a:lnTo>
                  <a:pt x="228600" y="328613"/>
                </a:lnTo>
                <a:cubicBezTo>
                  <a:pt x="228600" y="304949"/>
                  <a:pt x="209401" y="285750"/>
                  <a:pt x="185738" y="285750"/>
                </a:cubicBezTo>
                <a:lnTo>
                  <a:pt x="171450" y="285750"/>
                </a:lnTo>
                <a:lnTo>
                  <a:pt x="171450" y="257175"/>
                </a:lnTo>
                <a:lnTo>
                  <a:pt x="342900" y="257175"/>
                </a:lnTo>
                <a:lnTo>
                  <a:pt x="342900" y="285750"/>
                </a:lnTo>
                <a:lnTo>
                  <a:pt x="328613" y="285750"/>
                </a:lnTo>
                <a:cubicBezTo>
                  <a:pt x="304949" y="285750"/>
                  <a:pt x="285750" y="304949"/>
                  <a:pt x="285750" y="328613"/>
                </a:cubicBezTo>
                <a:lnTo>
                  <a:pt x="285750" y="385763"/>
                </a:lnTo>
                <a:cubicBezTo>
                  <a:pt x="285750" y="409426"/>
                  <a:pt x="304949" y="428625"/>
                  <a:pt x="328613" y="428625"/>
                </a:cubicBezTo>
                <a:lnTo>
                  <a:pt x="414338" y="428625"/>
                </a:lnTo>
                <a:cubicBezTo>
                  <a:pt x="438001" y="428625"/>
                  <a:pt x="457200" y="409426"/>
                  <a:pt x="457200" y="385763"/>
                </a:cubicBezTo>
                <a:lnTo>
                  <a:pt x="457200" y="328613"/>
                </a:lnTo>
                <a:cubicBezTo>
                  <a:pt x="457200" y="304949"/>
                  <a:pt x="438001" y="285750"/>
                  <a:pt x="414338" y="285750"/>
                </a:cubicBezTo>
                <a:lnTo>
                  <a:pt x="400050" y="285750"/>
                </a:lnTo>
                <a:lnTo>
                  <a:pt x="400050" y="257175"/>
                </a:lnTo>
                <a:lnTo>
                  <a:pt x="485775" y="257175"/>
                </a:lnTo>
                <a:cubicBezTo>
                  <a:pt x="501581" y="257175"/>
                  <a:pt x="514350" y="244406"/>
                  <a:pt x="514350" y="228600"/>
                </a:cubicBezTo>
                <a:cubicBezTo>
                  <a:pt x="514350" y="212794"/>
                  <a:pt x="501581" y="200025"/>
                  <a:pt x="485775" y="200025"/>
                </a:cubicBezTo>
                <a:lnTo>
                  <a:pt x="285750" y="200025"/>
                </a:lnTo>
                <a:lnTo>
                  <a:pt x="285750" y="171450"/>
                </a:lnTo>
                <a:lnTo>
                  <a:pt x="300038" y="171450"/>
                </a:lnTo>
                <a:cubicBezTo>
                  <a:pt x="323701" y="171450"/>
                  <a:pt x="342900" y="152251"/>
                  <a:pt x="342900" y="128588"/>
                </a:cubicBezTo>
                <a:lnTo>
                  <a:pt x="342900" y="71438"/>
                </a:lnTo>
                <a:cubicBezTo>
                  <a:pt x="342900" y="47774"/>
                  <a:pt x="323701" y="28575"/>
                  <a:pt x="300038" y="28575"/>
                </a:cubicBezTo>
                <a:lnTo>
                  <a:pt x="214313" y="28575"/>
                </a:lnTo>
                <a:close/>
                <a:moveTo>
                  <a:pt x="400050" y="335756"/>
                </a:moveTo>
                <a:lnTo>
                  <a:pt x="407194" y="335756"/>
                </a:lnTo>
                <a:lnTo>
                  <a:pt x="407194" y="378619"/>
                </a:lnTo>
                <a:lnTo>
                  <a:pt x="335756" y="378619"/>
                </a:lnTo>
                <a:lnTo>
                  <a:pt x="335756" y="335756"/>
                </a:lnTo>
                <a:lnTo>
                  <a:pt x="400050" y="335756"/>
                </a:lnTo>
                <a:close/>
                <a:moveTo>
                  <a:pt x="171450" y="335756"/>
                </a:moveTo>
                <a:lnTo>
                  <a:pt x="178594" y="335756"/>
                </a:lnTo>
                <a:lnTo>
                  <a:pt x="178594" y="378619"/>
                </a:lnTo>
                <a:lnTo>
                  <a:pt x="107156" y="378619"/>
                </a:lnTo>
                <a:lnTo>
                  <a:pt x="107156" y="335756"/>
                </a:lnTo>
                <a:lnTo>
                  <a:pt x="171450" y="335756"/>
                </a:ln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7" name="Text 5"/>
          <p:cNvSpPr/>
          <p:nvPr/>
        </p:nvSpPr>
        <p:spPr>
          <a:xfrm>
            <a:off x="400050" y="3505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多配偶广场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12750" y="39624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欧拉/哈密顿集成，实现全网免疫。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250333" y="2692400"/>
            <a:ext cx="3695700" cy="1727200"/>
          </a:xfrm>
          <a:custGeom>
            <a:avLst/>
            <a:gdLst/>
            <a:ahLst/>
            <a:cxnLst/>
            <a:rect l="l" t="t" r="r" b="b"/>
            <a:pathLst>
              <a:path w="3695700" h="1727200">
                <a:moveTo>
                  <a:pt x="101594" y="0"/>
                </a:moveTo>
                <a:lnTo>
                  <a:pt x="3594106" y="0"/>
                </a:lnTo>
                <a:cubicBezTo>
                  <a:pt x="3650215" y="0"/>
                  <a:pt x="3695700" y="45485"/>
                  <a:pt x="3695700" y="101594"/>
                </a:cubicBezTo>
                <a:lnTo>
                  <a:pt x="3695700" y="1625606"/>
                </a:lnTo>
                <a:cubicBezTo>
                  <a:pt x="3695700" y="1681715"/>
                  <a:pt x="3650215" y="1727200"/>
                  <a:pt x="35941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A5A8D1">
              <a:alpha val="1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867400" y="289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126176"/>
                </a:moveTo>
                <a:lnTo>
                  <a:pt x="228600" y="402372"/>
                </a:lnTo>
                <a:lnTo>
                  <a:pt x="229046" y="402193"/>
                </a:lnTo>
                <a:cubicBezTo>
                  <a:pt x="277803" y="381923"/>
                  <a:pt x="330131" y="371475"/>
                  <a:pt x="382905" y="371475"/>
                </a:cubicBezTo>
                <a:lnTo>
                  <a:pt x="400050" y="371475"/>
                </a:lnTo>
                <a:lnTo>
                  <a:pt x="400050" y="85725"/>
                </a:lnTo>
                <a:lnTo>
                  <a:pt x="382905" y="85725"/>
                </a:lnTo>
                <a:cubicBezTo>
                  <a:pt x="345222" y="85725"/>
                  <a:pt x="307806" y="93226"/>
                  <a:pt x="272981" y="107692"/>
                </a:cubicBezTo>
                <a:cubicBezTo>
                  <a:pt x="257979" y="113943"/>
                  <a:pt x="243155" y="120104"/>
                  <a:pt x="228600" y="126176"/>
                </a:cubicBezTo>
                <a:close/>
                <a:moveTo>
                  <a:pt x="206186" y="54918"/>
                </a:moveTo>
                <a:lnTo>
                  <a:pt x="228600" y="64294"/>
                </a:lnTo>
                <a:lnTo>
                  <a:pt x="251014" y="54918"/>
                </a:lnTo>
                <a:cubicBezTo>
                  <a:pt x="292804" y="37505"/>
                  <a:pt x="337631" y="28575"/>
                  <a:pt x="382905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385763"/>
                </a:lnTo>
                <a:cubicBezTo>
                  <a:pt x="457200" y="409426"/>
                  <a:pt x="438001" y="428625"/>
                  <a:pt x="414338" y="428625"/>
                </a:cubicBezTo>
                <a:lnTo>
                  <a:pt x="382905" y="428625"/>
                </a:lnTo>
                <a:cubicBezTo>
                  <a:pt x="337631" y="428625"/>
                  <a:pt x="292804" y="437555"/>
                  <a:pt x="251014" y="454968"/>
                </a:cubicBezTo>
                <a:lnTo>
                  <a:pt x="239584" y="459700"/>
                </a:lnTo>
                <a:cubicBezTo>
                  <a:pt x="232529" y="462647"/>
                  <a:pt x="224671" y="462647"/>
                  <a:pt x="217616" y="459700"/>
                </a:cubicBezTo>
                <a:lnTo>
                  <a:pt x="206186" y="454968"/>
                </a:lnTo>
                <a:cubicBezTo>
                  <a:pt x="164396" y="437555"/>
                  <a:pt x="119569" y="428625"/>
                  <a:pt x="74295" y="428625"/>
                </a:cubicBezTo>
                <a:lnTo>
                  <a:pt x="42863" y="428625"/>
                </a:lnTo>
                <a:cubicBezTo>
                  <a:pt x="19199" y="428625"/>
                  <a:pt x="0" y="409426"/>
                  <a:pt x="0" y="385763"/>
                </a:cubicBezTo>
                <a:lnTo>
                  <a:pt x="0" y="71438"/>
                </a:lnTo>
                <a:cubicBezTo>
                  <a:pt x="0" y="47774"/>
                  <a:pt x="19199" y="28575"/>
                  <a:pt x="42863" y="28575"/>
                </a:cubicBezTo>
                <a:lnTo>
                  <a:pt x="74295" y="28575"/>
                </a:lnTo>
                <a:cubicBezTo>
                  <a:pt x="119569" y="28575"/>
                  <a:pt x="164396" y="37505"/>
                  <a:pt x="206186" y="54918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1" name="Text 9"/>
          <p:cNvSpPr/>
          <p:nvPr/>
        </p:nvSpPr>
        <p:spPr>
          <a:xfrm>
            <a:off x="4396383" y="3505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动物见证人账本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409083" y="39624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通过周边见证人进行稀疏基因组验证。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46666" y="2692400"/>
            <a:ext cx="3695700" cy="1727200"/>
          </a:xfrm>
          <a:custGeom>
            <a:avLst/>
            <a:gdLst/>
            <a:ahLst/>
            <a:cxnLst/>
            <a:rect l="l" t="t" r="r" b="b"/>
            <a:pathLst>
              <a:path w="3695700" h="1727200">
                <a:moveTo>
                  <a:pt x="101594" y="0"/>
                </a:moveTo>
                <a:lnTo>
                  <a:pt x="3594106" y="0"/>
                </a:lnTo>
                <a:cubicBezTo>
                  <a:pt x="3650215" y="0"/>
                  <a:pt x="3695700" y="45485"/>
                  <a:pt x="3695700" y="101594"/>
                </a:cubicBezTo>
                <a:lnTo>
                  <a:pt x="3695700" y="1625606"/>
                </a:lnTo>
                <a:cubicBezTo>
                  <a:pt x="3695700" y="1681715"/>
                  <a:pt x="3650215" y="1727200"/>
                  <a:pt x="35941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E06C59">
              <a:alpha val="1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9863733" y="2895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57354" y="0"/>
                </a:moveTo>
                <a:cubicBezTo>
                  <a:pt x="257354" y="-15806"/>
                  <a:pt x="244584" y="-28575"/>
                  <a:pt x="228779" y="-28575"/>
                </a:cubicBezTo>
                <a:cubicBezTo>
                  <a:pt x="212973" y="-28575"/>
                  <a:pt x="200204" y="-15806"/>
                  <a:pt x="200204" y="0"/>
                </a:cubicBezTo>
                <a:lnTo>
                  <a:pt x="200204" y="55453"/>
                </a:lnTo>
                <a:lnTo>
                  <a:pt x="186809" y="42059"/>
                </a:lnTo>
                <a:cubicBezTo>
                  <a:pt x="178415" y="33665"/>
                  <a:pt x="164842" y="33665"/>
                  <a:pt x="156537" y="42059"/>
                </a:cubicBezTo>
                <a:cubicBezTo>
                  <a:pt x="148233" y="50453"/>
                  <a:pt x="148144" y="64026"/>
                  <a:pt x="156537" y="72330"/>
                </a:cubicBezTo>
                <a:lnTo>
                  <a:pt x="200293" y="116086"/>
                </a:lnTo>
                <a:lnTo>
                  <a:pt x="200293" y="179130"/>
                </a:lnTo>
                <a:lnTo>
                  <a:pt x="145643" y="147608"/>
                </a:lnTo>
                <a:lnTo>
                  <a:pt x="129659" y="87868"/>
                </a:lnTo>
                <a:cubicBezTo>
                  <a:pt x="126623" y="76438"/>
                  <a:pt x="114836" y="69652"/>
                  <a:pt x="103406" y="72688"/>
                </a:cubicBezTo>
                <a:cubicBezTo>
                  <a:pt x="91976" y="75724"/>
                  <a:pt x="85100" y="87511"/>
                  <a:pt x="88136" y="98941"/>
                </a:cubicBezTo>
                <a:lnTo>
                  <a:pt x="93047" y="117247"/>
                </a:lnTo>
                <a:lnTo>
                  <a:pt x="45095" y="89565"/>
                </a:lnTo>
                <a:cubicBezTo>
                  <a:pt x="31433" y="81707"/>
                  <a:pt x="13930" y="86350"/>
                  <a:pt x="6072" y="100013"/>
                </a:cubicBezTo>
                <a:cubicBezTo>
                  <a:pt x="-1786" y="113675"/>
                  <a:pt x="2857" y="131177"/>
                  <a:pt x="16520" y="139035"/>
                </a:cubicBezTo>
                <a:lnTo>
                  <a:pt x="64472" y="166717"/>
                </a:lnTo>
                <a:lnTo>
                  <a:pt x="46166" y="171629"/>
                </a:lnTo>
                <a:cubicBezTo>
                  <a:pt x="34736" y="174665"/>
                  <a:pt x="27950" y="186452"/>
                  <a:pt x="30986" y="197882"/>
                </a:cubicBezTo>
                <a:cubicBezTo>
                  <a:pt x="34022" y="209312"/>
                  <a:pt x="45809" y="216098"/>
                  <a:pt x="57239" y="213062"/>
                </a:cubicBezTo>
                <a:lnTo>
                  <a:pt x="116979" y="197078"/>
                </a:lnTo>
                <a:lnTo>
                  <a:pt x="171629" y="228600"/>
                </a:lnTo>
                <a:lnTo>
                  <a:pt x="116979" y="260122"/>
                </a:lnTo>
                <a:lnTo>
                  <a:pt x="57239" y="244138"/>
                </a:lnTo>
                <a:cubicBezTo>
                  <a:pt x="45809" y="241102"/>
                  <a:pt x="34022" y="247888"/>
                  <a:pt x="30986" y="259318"/>
                </a:cubicBezTo>
                <a:cubicBezTo>
                  <a:pt x="27950" y="270748"/>
                  <a:pt x="34736" y="282535"/>
                  <a:pt x="46166" y="285571"/>
                </a:cubicBezTo>
                <a:lnTo>
                  <a:pt x="64472" y="290483"/>
                </a:lnTo>
                <a:lnTo>
                  <a:pt x="16520" y="318165"/>
                </a:lnTo>
                <a:cubicBezTo>
                  <a:pt x="2858" y="326023"/>
                  <a:pt x="-1786" y="343525"/>
                  <a:pt x="6072" y="357188"/>
                </a:cubicBezTo>
                <a:cubicBezTo>
                  <a:pt x="13930" y="370850"/>
                  <a:pt x="31432" y="375583"/>
                  <a:pt x="45095" y="367635"/>
                </a:cubicBezTo>
                <a:lnTo>
                  <a:pt x="93047" y="339953"/>
                </a:lnTo>
                <a:lnTo>
                  <a:pt x="88136" y="358259"/>
                </a:lnTo>
                <a:cubicBezTo>
                  <a:pt x="85100" y="369689"/>
                  <a:pt x="91886" y="381476"/>
                  <a:pt x="103316" y="384512"/>
                </a:cubicBezTo>
                <a:cubicBezTo>
                  <a:pt x="114746" y="387548"/>
                  <a:pt x="126534" y="380762"/>
                  <a:pt x="129570" y="369332"/>
                </a:cubicBezTo>
                <a:lnTo>
                  <a:pt x="145554" y="309592"/>
                </a:lnTo>
                <a:lnTo>
                  <a:pt x="200204" y="278070"/>
                </a:lnTo>
                <a:lnTo>
                  <a:pt x="200204" y="341114"/>
                </a:lnTo>
                <a:lnTo>
                  <a:pt x="156448" y="384870"/>
                </a:lnTo>
                <a:cubicBezTo>
                  <a:pt x="148054" y="393263"/>
                  <a:pt x="148054" y="406837"/>
                  <a:pt x="156448" y="415141"/>
                </a:cubicBezTo>
                <a:cubicBezTo>
                  <a:pt x="164842" y="423446"/>
                  <a:pt x="178415" y="423535"/>
                  <a:pt x="186720" y="415141"/>
                </a:cubicBezTo>
                <a:lnTo>
                  <a:pt x="200114" y="401747"/>
                </a:lnTo>
                <a:lnTo>
                  <a:pt x="200114" y="457200"/>
                </a:lnTo>
                <a:cubicBezTo>
                  <a:pt x="200114" y="473006"/>
                  <a:pt x="212884" y="485775"/>
                  <a:pt x="228689" y="485775"/>
                </a:cubicBezTo>
                <a:cubicBezTo>
                  <a:pt x="244495" y="485775"/>
                  <a:pt x="257264" y="473006"/>
                  <a:pt x="257264" y="457200"/>
                </a:cubicBezTo>
                <a:lnTo>
                  <a:pt x="257264" y="401747"/>
                </a:lnTo>
                <a:lnTo>
                  <a:pt x="270659" y="415141"/>
                </a:lnTo>
                <a:cubicBezTo>
                  <a:pt x="279053" y="423535"/>
                  <a:pt x="292626" y="423535"/>
                  <a:pt x="300930" y="415141"/>
                </a:cubicBezTo>
                <a:cubicBezTo>
                  <a:pt x="309235" y="406747"/>
                  <a:pt x="309324" y="393174"/>
                  <a:pt x="300930" y="384870"/>
                </a:cubicBezTo>
                <a:lnTo>
                  <a:pt x="257175" y="341114"/>
                </a:lnTo>
                <a:lnTo>
                  <a:pt x="257175" y="278070"/>
                </a:lnTo>
                <a:lnTo>
                  <a:pt x="311825" y="309592"/>
                </a:lnTo>
                <a:lnTo>
                  <a:pt x="327809" y="369332"/>
                </a:lnTo>
                <a:cubicBezTo>
                  <a:pt x="330845" y="380762"/>
                  <a:pt x="342632" y="387548"/>
                  <a:pt x="354062" y="384512"/>
                </a:cubicBezTo>
                <a:cubicBezTo>
                  <a:pt x="365492" y="381476"/>
                  <a:pt x="372279" y="369689"/>
                  <a:pt x="369243" y="358259"/>
                </a:cubicBezTo>
                <a:lnTo>
                  <a:pt x="364331" y="339953"/>
                </a:lnTo>
                <a:lnTo>
                  <a:pt x="412284" y="367635"/>
                </a:lnTo>
                <a:cubicBezTo>
                  <a:pt x="425946" y="375493"/>
                  <a:pt x="443448" y="370850"/>
                  <a:pt x="451306" y="357187"/>
                </a:cubicBezTo>
                <a:cubicBezTo>
                  <a:pt x="459165" y="343525"/>
                  <a:pt x="454521" y="326023"/>
                  <a:pt x="440859" y="318165"/>
                </a:cubicBezTo>
                <a:lnTo>
                  <a:pt x="392906" y="290483"/>
                </a:lnTo>
                <a:lnTo>
                  <a:pt x="411212" y="285571"/>
                </a:lnTo>
                <a:cubicBezTo>
                  <a:pt x="422642" y="282535"/>
                  <a:pt x="429429" y="270748"/>
                  <a:pt x="426393" y="259318"/>
                </a:cubicBezTo>
                <a:cubicBezTo>
                  <a:pt x="423356" y="247888"/>
                  <a:pt x="411569" y="241102"/>
                  <a:pt x="400139" y="244138"/>
                </a:cubicBezTo>
                <a:lnTo>
                  <a:pt x="340400" y="260122"/>
                </a:lnTo>
                <a:lnTo>
                  <a:pt x="285750" y="228600"/>
                </a:lnTo>
                <a:lnTo>
                  <a:pt x="340400" y="197078"/>
                </a:lnTo>
                <a:lnTo>
                  <a:pt x="400139" y="213062"/>
                </a:lnTo>
                <a:cubicBezTo>
                  <a:pt x="411569" y="216098"/>
                  <a:pt x="423356" y="209312"/>
                  <a:pt x="426393" y="197882"/>
                </a:cubicBezTo>
                <a:cubicBezTo>
                  <a:pt x="429429" y="186452"/>
                  <a:pt x="422642" y="174665"/>
                  <a:pt x="411212" y="171629"/>
                </a:cubicBezTo>
                <a:lnTo>
                  <a:pt x="392906" y="166717"/>
                </a:lnTo>
                <a:lnTo>
                  <a:pt x="440859" y="139035"/>
                </a:lnTo>
                <a:cubicBezTo>
                  <a:pt x="454521" y="131177"/>
                  <a:pt x="459254" y="113675"/>
                  <a:pt x="451306" y="100012"/>
                </a:cubicBezTo>
                <a:cubicBezTo>
                  <a:pt x="443359" y="86350"/>
                  <a:pt x="425946" y="81707"/>
                  <a:pt x="412284" y="89565"/>
                </a:cubicBezTo>
                <a:lnTo>
                  <a:pt x="364331" y="117247"/>
                </a:lnTo>
                <a:lnTo>
                  <a:pt x="369243" y="98941"/>
                </a:lnTo>
                <a:cubicBezTo>
                  <a:pt x="372279" y="87511"/>
                  <a:pt x="365492" y="75724"/>
                  <a:pt x="354062" y="72688"/>
                </a:cubicBezTo>
                <a:cubicBezTo>
                  <a:pt x="342632" y="69652"/>
                  <a:pt x="330845" y="76438"/>
                  <a:pt x="327809" y="87868"/>
                </a:cubicBezTo>
                <a:lnTo>
                  <a:pt x="311825" y="147608"/>
                </a:lnTo>
                <a:lnTo>
                  <a:pt x="257175" y="179130"/>
                </a:lnTo>
                <a:lnTo>
                  <a:pt x="257175" y="116086"/>
                </a:lnTo>
                <a:lnTo>
                  <a:pt x="300930" y="72330"/>
                </a:lnTo>
                <a:cubicBezTo>
                  <a:pt x="309324" y="63937"/>
                  <a:pt x="309324" y="50363"/>
                  <a:pt x="300930" y="42059"/>
                </a:cubicBezTo>
                <a:cubicBezTo>
                  <a:pt x="292537" y="33754"/>
                  <a:pt x="278963" y="33665"/>
                  <a:pt x="270659" y="42059"/>
                </a:cubicBezTo>
                <a:lnTo>
                  <a:pt x="257264" y="55453"/>
                </a:lnTo>
                <a:lnTo>
                  <a:pt x="257264" y="0"/>
                </a:lnTo>
                <a:close/>
              </a:path>
            </a:pathLst>
          </a:custGeom>
          <a:solidFill>
            <a:srgbClr val="E06C59"/>
          </a:solidFill>
          <a:ln/>
        </p:spPr>
      </p:sp>
      <p:sp>
        <p:nvSpPr>
          <p:cNvPr id="15" name="Text 13"/>
          <p:cNvSpPr/>
          <p:nvPr/>
        </p:nvSpPr>
        <p:spPr>
          <a:xfrm>
            <a:off x="8392716" y="35052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亲和力雪崩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405416" y="3962400"/>
            <a:ext cx="337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为退相干抵抗而设计。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15900" y="4724400"/>
            <a:ext cx="11760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“2026年路线图：完整的多配偶广场网络 + 动物见证人账本。”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19750" y="1981200"/>
            <a:ext cx="952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宣言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446411" y="2844800"/>
            <a:ext cx="1422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🐢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804591" y="3708400"/>
            <a:ext cx="711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门打开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137841" y="4013200"/>
            <a:ext cx="2044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龟战士锁定稀疏基因组。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293320" y="2844800"/>
            <a:ext cx="1422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🔥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549900" y="3708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身份锁定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950222" y="4013200"/>
            <a:ext cx="2108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龙激活执行1:1同质杀伤。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229130" y="2844800"/>
            <a:ext cx="1422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🦋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485709" y="37084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翅膀激活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8831659" y="4013200"/>
            <a:ext cx="222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蝴蝶亲和力雪崩剩余威胁。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876800" y="4673600"/>
            <a:ext cx="2438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“门打开。身份锁定。翅膀激活。”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Call to Action &amp; Thanks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048250" y="1498600"/>
            <a:ext cx="2095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加入宪法区</a:t>
            </a:r>
            <a:endParaRPr lang="en-US" sz="1600" dirty="0"/>
          </a:p>
        </p:txBody>
      </p:sp>
      <p:pic>
        <p:nvPicPr>
          <p:cNvPr id="5" name="Image 0" descr="https://kimi-web-img.moonshot.cn/img/qr.net/c7a97ca911c0e0b3b88a7cca27e471f5bca0124e.png">    </p:cNvPr>
          <p:cNvPicPr>
            <a:picLocks noChangeAspect="1"/>
          </p:cNvPicPr>
          <p:nvPr/>
        </p:nvPicPr>
        <p:blipFill>
          <a:blip r:embed="rId1"/>
          <a:srcRect l="0" r="0" t="993" b="993"/>
          <a:stretch/>
        </p:blipFill>
        <p:spPr>
          <a:xfrm>
            <a:off x="4216400" y="2260600"/>
            <a:ext cx="1625600" cy="1625600"/>
          </a:xfrm>
          <a:prstGeom prst="roundRect">
            <a:avLst>
              <a:gd name="adj" fmla="val 0"/>
            </a:avLst>
          </a:prstGeom>
        </p:spPr>
      </p:pic>
      <p:sp>
        <p:nvSpPr>
          <p:cNvPr id="6" name="Text 3"/>
          <p:cNvSpPr/>
          <p:nvPr/>
        </p:nvSpPr>
        <p:spPr>
          <a:xfrm>
            <a:off x="4140200" y="4800600"/>
            <a:ext cx="4000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动物见证人在玉米复合体中等待您的稀疏基因组。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5789" y="5156200"/>
            <a:ext cx="2819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“加入宪法区 – github.com/obinexus”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4" name="Image 0" descr="https://kimi-web-img.moonshot.cn/img/qr.net/c7a97ca911c0e0b3b88a7cca27e471f5bca0124e.png">    </p:cNvPr>
          <p:cNvPicPr>
            <a:picLocks noChangeAspect="1"/>
          </p:cNvPicPr>
          <p:nvPr/>
        </p:nvPicPr>
        <p:blipFill>
          <a:blip r:embed="rId1"/>
          <a:srcRect l="0" r="0" t="993" b="993"/>
          <a:stretch/>
        </p:blipFill>
        <p:spPr>
          <a:xfrm>
            <a:off x="4673600" y="2768600"/>
            <a:ext cx="1219200" cy="1219200"/>
          </a:xfrm>
          <a:prstGeom prst="roundRect">
            <a:avLst>
              <a:gd name="adj" fmla="val 0"/>
            </a:avLst>
          </a:prstGeom>
        </p:spPr>
      </p:pic>
      <p:sp>
        <p:nvSpPr>
          <p:cNvPr id="5" name="Text 2"/>
          <p:cNvSpPr/>
          <p:nvPr/>
        </p:nvSpPr>
        <p:spPr>
          <a:xfrm>
            <a:off x="4779328" y="4792145"/>
            <a:ext cx="130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MMUKO-CID</a:t>
            </a:r>
            <a:endParaRPr lang="en-US" sz="1600" dirty="0"/>
          </a:p>
        </p:txBody>
      </p:sp>
      <p:pic>
        <p:nvPicPr>
          <p:cNvPr id="6" name="Image 1" descr="https://kimi-web-img.moonshot.cn/img/qr.net/c7a97ca911c0e0b3b88a7cca27e471f5bca0124e.png">    </p:cNvPr>
          <p:cNvPicPr>
            <a:picLocks noChangeAspect="1"/>
          </p:cNvPicPr>
          <p:nvPr/>
        </p:nvPicPr>
        <p:blipFill>
          <a:blip r:embed="rId2"/>
          <a:srcRect l="0" r="0" t="993" b="993"/>
          <a:stretch/>
        </p:blipFill>
        <p:spPr>
          <a:xfrm>
            <a:off x="6953250" y="2768600"/>
            <a:ext cx="1219200" cy="1219200"/>
          </a:xfrm>
          <a:prstGeom prst="roundRect">
            <a:avLst>
              <a:gd name="adj" fmla="val 0"/>
            </a:avLst>
          </a:prstGeom>
        </p:spPr>
      </p:pic>
      <p:sp>
        <p:nvSpPr>
          <p:cNvPr id="7" name="Text 3"/>
          <p:cNvSpPr/>
          <p:nvPr/>
        </p:nvSpPr>
        <p:spPr>
          <a:xfrm>
            <a:off x="6543377" y="4089400"/>
            <a:ext cx="237476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github.com/obienxus/semverx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283524" y="4216400"/>
            <a:ext cx="191045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github.com/obinexus/mmuko-cid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076711" y="4792145"/>
            <a:ext cx="130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SEM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5" name="Text 3"/>
          <p:cNvSpPr/>
          <p:nvPr/>
        </p:nvSpPr>
        <p:spPr>
          <a:xfrm>
            <a:off x="-30480" y="2383155"/>
            <a:ext cx="12235815" cy="4476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930275" y="5563870"/>
            <a:ext cx="2336165" cy="27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By OBINexus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30275" y="5901055"/>
            <a:ext cx="2336165" cy="279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2025/05/01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119187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119187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11356425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356425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1520974" y="582930"/>
            <a:ext cx="99526" cy="99695"/>
          </a:xfrm>
          <a:prstGeom prst="ellipse">
            <a:avLst/>
          </a:prstGeom>
          <a:solidFill>
            <a:srgbClr val="DAE3F5"/>
          </a:solidFill>
          <a:ln w="38100">
            <a:solidFill>
              <a:srgbClr val="3C2B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520974" y="582930"/>
            <a:ext cx="99526" cy="996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0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023610" y="4696460"/>
            <a:ext cx="1791335" cy="1830070"/>
          </a:xfrm>
          <a:prstGeom prst="rect">
            <a:avLst/>
          </a:prstGeom>
        </p:spPr>
      </p:pic>
      <p:pic>
        <p:nvPicPr>
          <p:cNvPr id="15" name="Image 1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33135" y="1235075"/>
            <a:ext cx="974725" cy="996315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628015" y="2756535"/>
            <a:ext cx="8982710" cy="1678940"/>
          </a:xfrm>
          <a:prstGeom prst="roundRect">
            <a:avLst>
              <a:gd name="adj" fmla="val 50000"/>
            </a:avLst>
          </a:prstGeom>
          <a:solidFill>
            <a:srgbClr val="171717"/>
          </a:solidFill>
          <a:ln/>
        </p:spPr>
      </p:sp>
      <p:sp>
        <p:nvSpPr>
          <p:cNvPr id="17" name="Text 13"/>
          <p:cNvSpPr/>
          <p:nvPr/>
        </p:nvSpPr>
        <p:spPr>
          <a:xfrm>
            <a:off x="628015" y="2756535"/>
            <a:ext cx="8982710" cy="16789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501650" y="2773045"/>
            <a:ext cx="6964045" cy="1687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8000" b="1" dirty="0">
                <a:solidFill>
                  <a:srgbClr val="FDF1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19" name="Image 2" descr="https://kimi-img.moonshot.cn/pub/slides/slides_tmpl/image/25-08-27-19:59:59-d2nf6fp8bjvh7rlj032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4330" y="-19050"/>
            <a:ext cx="5229225" cy="7251065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8-27-19:59:58-d2nf6fh8bjvh7rlj01ng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81310" y="4435475"/>
            <a:ext cx="974725" cy="99631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30275" y="4923155"/>
            <a:ext cx="2336165" cy="584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rgbClr val="FDF1E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github.com/obinexus/ mmuko-cid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Sovereign Identity Lock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120753" y="1371600"/>
            <a:ext cx="3949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MMUKO-CID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038600" y="2082800"/>
            <a:ext cx="411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世界首个宪法级免疫操作系统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486400" y="26924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7" name="Text 5"/>
          <p:cNvSpPr/>
          <p:nvPr/>
        </p:nvSpPr>
        <p:spPr>
          <a:xfrm>
            <a:off x="1168400" y="29464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共识绑定身份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强制执行主权身份锁，利用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2:1 → 1:1公私钥免疫学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阻止面具式胁迫。稀疏基因组守护私密意图层。</a:t>
            </a:r>
            <a:endParaRPr lang="en-US" sz="1600" dirty="0"/>
          </a:p>
        </p:txBody>
      </p:sp>
      <p:pic>
        <p:nvPicPr>
          <p:cNvPr id="8" name="Image 0" descr="https://kimi-web-img.moonshot.cn/img/tubring.cn/c97ac1586295a744c1c7080526d548cf86f0cc72.png">    </p:cNvPr>
          <p:cNvPicPr>
            <a:picLocks noChangeAspect="1"/>
          </p:cNvPicPr>
          <p:nvPr/>
        </p:nvPicPr>
        <p:blipFill>
          <a:blip r:embed="rId1"/>
          <a:srcRect l="0" r="0" t="36182" b="36182"/>
          <a:stretch/>
        </p:blipFill>
        <p:spPr>
          <a:xfrm>
            <a:off x="1828800" y="3860800"/>
            <a:ext cx="8534400" cy="1219200"/>
          </a:xfrm>
          <a:prstGeom prst="roundRect">
            <a:avLst>
              <a:gd name="adj" fmla="val 0"/>
            </a:avLst>
          </a:prstGeom>
        </p:spPr>
      </p:pic>
      <p:sp>
        <p:nvSpPr>
          <p:cNvPr id="9" name="Text 6"/>
          <p:cNvSpPr/>
          <p:nvPr/>
        </p:nvSpPr>
        <p:spPr>
          <a:xfrm>
            <a:off x="4041378" y="5283200"/>
            <a:ext cx="4114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“Mukko意为连接我们所有人的善恶之灵...锚定我的质量。”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依赖地狱 + 身份胁迫末日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2870200" y="2082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1450" y="57150"/>
                </a:moveTo>
                <a:cubicBezTo>
                  <a:pt x="171450" y="41344"/>
                  <a:pt x="184219" y="28575"/>
                  <a:pt x="200025" y="28575"/>
                </a:cubicBezTo>
                <a:lnTo>
                  <a:pt x="257175" y="28575"/>
                </a:lnTo>
                <a:cubicBezTo>
                  <a:pt x="272981" y="28575"/>
                  <a:pt x="285750" y="41344"/>
                  <a:pt x="285750" y="57150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250031" y="142875"/>
                </a:lnTo>
                <a:lnTo>
                  <a:pt x="250031" y="200025"/>
                </a:lnTo>
                <a:lnTo>
                  <a:pt x="357188" y="200025"/>
                </a:lnTo>
                <a:cubicBezTo>
                  <a:pt x="392728" y="200025"/>
                  <a:pt x="421481" y="228779"/>
                  <a:pt x="421481" y="264319"/>
                </a:cubicBezTo>
                <a:lnTo>
                  <a:pt x="421481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371475" y="428625"/>
                </a:lnTo>
                <a:cubicBezTo>
                  <a:pt x="355669" y="428625"/>
                  <a:pt x="342900" y="415856"/>
                  <a:pt x="342900" y="400050"/>
                </a:cubicBezTo>
                <a:lnTo>
                  <a:pt x="342900" y="342900"/>
                </a:lnTo>
                <a:cubicBezTo>
                  <a:pt x="342900" y="327094"/>
                  <a:pt x="355669" y="314325"/>
                  <a:pt x="371475" y="314325"/>
                </a:cubicBezTo>
                <a:lnTo>
                  <a:pt x="378619" y="314325"/>
                </a:lnTo>
                <a:lnTo>
                  <a:pt x="378619" y="264319"/>
                </a:lnTo>
                <a:cubicBezTo>
                  <a:pt x="378619" y="252442"/>
                  <a:pt x="369064" y="242888"/>
                  <a:pt x="357188" y="242888"/>
                </a:cubicBezTo>
                <a:lnTo>
                  <a:pt x="250031" y="242888"/>
                </a:lnTo>
                <a:lnTo>
                  <a:pt x="250031" y="314325"/>
                </a:lnTo>
                <a:lnTo>
                  <a:pt x="257175" y="314325"/>
                </a:lnTo>
                <a:cubicBezTo>
                  <a:pt x="272981" y="314325"/>
                  <a:pt x="285750" y="327094"/>
                  <a:pt x="285750" y="342900"/>
                </a:cubicBezTo>
                <a:lnTo>
                  <a:pt x="285750" y="400050"/>
                </a:lnTo>
                <a:cubicBezTo>
                  <a:pt x="285750" y="415856"/>
                  <a:pt x="272981" y="428625"/>
                  <a:pt x="257175" y="428625"/>
                </a:cubicBezTo>
                <a:lnTo>
                  <a:pt x="200025" y="428625"/>
                </a:lnTo>
                <a:cubicBezTo>
                  <a:pt x="184219" y="428625"/>
                  <a:pt x="171450" y="415856"/>
                  <a:pt x="171450" y="400050"/>
                </a:cubicBezTo>
                <a:lnTo>
                  <a:pt x="171450" y="342900"/>
                </a:lnTo>
                <a:cubicBezTo>
                  <a:pt x="171450" y="327094"/>
                  <a:pt x="184219" y="314325"/>
                  <a:pt x="200025" y="314325"/>
                </a:cubicBezTo>
                <a:lnTo>
                  <a:pt x="207169" y="314325"/>
                </a:lnTo>
                <a:lnTo>
                  <a:pt x="207169" y="242888"/>
                </a:lnTo>
                <a:lnTo>
                  <a:pt x="100013" y="242888"/>
                </a:lnTo>
                <a:cubicBezTo>
                  <a:pt x="88136" y="242888"/>
                  <a:pt x="78581" y="252442"/>
                  <a:pt x="78581" y="264319"/>
                </a:cubicBezTo>
                <a:lnTo>
                  <a:pt x="78581" y="314325"/>
                </a:lnTo>
                <a:lnTo>
                  <a:pt x="85725" y="314325"/>
                </a:lnTo>
                <a:cubicBezTo>
                  <a:pt x="101531" y="314325"/>
                  <a:pt x="114300" y="327094"/>
                  <a:pt x="114300" y="342900"/>
                </a:cubicBezTo>
                <a:lnTo>
                  <a:pt x="114300" y="400050"/>
                </a:lnTo>
                <a:cubicBezTo>
                  <a:pt x="114300" y="415856"/>
                  <a:pt x="101531" y="428625"/>
                  <a:pt x="8572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42900"/>
                </a:lnTo>
                <a:cubicBezTo>
                  <a:pt x="0" y="327094"/>
                  <a:pt x="12769" y="314325"/>
                  <a:pt x="28575" y="314325"/>
                </a:cubicBezTo>
                <a:lnTo>
                  <a:pt x="35719" y="314325"/>
                </a:lnTo>
                <a:lnTo>
                  <a:pt x="35719" y="264319"/>
                </a:lnTo>
                <a:cubicBezTo>
                  <a:pt x="35719" y="228779"/>
                  <a:pt x="64472" y="200025"/>
                  <a:pt x="100013" y="200025"/>
                </a:cubicBezTo>
                <a:lnTo>
                  <a:pt x="207169" y="200025"/>
                </a:lnTo>
                <a:lnTo>
                  <a:pt x="207169" y="142875"/>
                </a:lnTo>
                <a:lnTo>
                  <a:pt x="200025" y="142875"/>
                </a:lnTo>
                <a:cubicBezTo>
                  <a:pt x="184219" y="142875"/>
                  <a:pt x="171450" y="130106"/>
                  <a:pt x="171450" y="114300"/>
                </a:cubicBezTo>
                <a:lnTo>
                  <a:pt x="171450" y="57150"/>
                </a:lnTo>
                <a:close/>
              </a:path>
            </a:pathLst>
          </a:custGeom>
          <a:solidFill>
            <a:srgbClr val="C65B49"/>
          </a:solidFill>
          <a:ln/>
        </p:spPr>
      </p:sp>
      <p:sp>
        <p:nvSpPr>
          <p:cNvPr id="6" name="Text 4"/>
          <p:cNvSpPr/>
          <p:nvPr/>
        </p:nvSpPr>
        <p:spPr>
          <a:xfrm>
            <a:off x="2590800" y="26416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依赖地狱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65150" y="3048000"/>
            <a:ext cx="506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钻石依赖问题使执行路径碎片化，迫使系统重启，触发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退相干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248400" y="914400"/>
            <a:ext cx="5689600" cy="3556000"/>
          </a:xfrm>
          <a:custGeom>
            <a:avLst/>
            <a:gdLst/>
            <a:ahLst/>
            <a:cxnLst/>
            <a:rect l="l" t="t" r="r" b="b"/>
            <a:pathLst>
              <a:path w="5689600" h="3556000">
                <a:moveTo>
                  <a:pt x="101595" y="0"/>
                </a:moveTo>
                <a:lnTo>
                  <a:pt x="5588005" y="0"/>
                </a:lnTo>
                <a:cubicBezTo>
                  <a:pt x="5644114" y="0"/>
                  <a:pt x="5689600" y="45486"/>
                  <a:pt x="5689600" y="101595"/>
                </a:cubicBezTo>
                <a:lnTo>
                  <a:pt x="5689600" y="3454405"/>
                </a:lnTo>
                <a:cubicBezTo>
                  <a:pt x="5689600" y="3510514"/>
                  <a:pt x="5644114" y="3556000"/>
                  <a:pt x="5588005" y="3556000"/>
                </a:cubicBezTo>
                <a:lnTo>
                  <a:pt x="101595" y="3556000"/>
                </a:lnTo>
                <a:cubicBezTo>
                  <a:pt x="45486" y="3556000"/>
                  <a:pt x="0" y="3510514"/>
                  <a:pt x="0" y="3454405"/>
                </a:cubicBezTo>
                <a:lnTo>
                  <a:pt x="0" y="101595"/>
                </a:lnTo>
                <a:cubicBezTo>
                  <a:pt x="0" y="45523"/>
                  <a:pt x="45523" y="0"/>
                  <a:pt x="101595" y="0"/>
                </a:cubicBezTo>
                <a:close/>
              </a:path>
            </a:pathLst>
          </a:custGeom>
          <a:solidFill>
            <a:srgbClr val="E9792E">
              <a:alpha val="1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8893175" y="20828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52698" y="-14287"/>
                </a:moveTo>
                <a:cubicBezTo>
                  <a:pt x="120194" y="-14287"/>
                  <a:pt x="101084" y="37773"/>
                  <a:pt x="91708" y="85725"/>
                </a:cubicBezTo>
                <a:lnTo>
                  <a:pt x="64294" y="85725"/>
                </a:lnTo>
                <a:cubicBezTo>
                  <a:pt x="52417" y="85725"/>
                  <a:pt x="42863" y="95280"/>
                  <a:pt x="42863" y="107156"/>
                </a:cubicBezTo>
                <a:cubicBezTo>
                  <a:pt x="42863" y="119033"/>
                  <a:pt x="52417" y="128588"/>
                  <a:pt x="64294" y="128588"/>
                </a:cubicBezTo>
                <a:lnTo>
                  <a:pt x="85725" y="128588"/>
                </a:lnTo>
                <a:lnTo>
                  <a:pt x="85725" y="157163"/>
                </a:lnTo>
                <a:cubicBezTo>
                  <a:pt x="85725" y="172343"/>
                  <a:pt x="88672" y="186809"/>
                  <a:pt x="94030" y="200025"/>
                </a:cubicBezTo>
                <a:lnTo>
                  <a:pt x="85725" y="200025"/>
                </a:lnTo>
                <a:lnTo>
                  <a:pt x="85725" y="200025"/>
                </a:lnTo>
                <a:lnTo>
                  <a:pt x="67419" y="200025"/>
                </a:lnTo>
                <a:cubicBezTo>
                  <a:pt x="53846" y="200025"/>
                  <a:pt x="42863" y="211009"/>
                  <a:pt x="42863" y="224582"/>
                </a:cubicBezTo>
                <a:cubicBezTo>
                  <a:pt x="42863" y="227261"/>
                  <a:pt x="43309" y="229850"/>
                  <a:pt x="44113" y="232350"/>
                </a:cubicBezTo>
                <a:lnTo>
                  <a:pt x="69919" y="309682"/>
                </a:lnTo>
                <a:cubicBezTo>
                  <a:pt x="35897" y="338971"/>
                  <a:pt x="14288" y="382280"/>
                  <a:pt x="14288" y="430679"/>
                </a:cubicBezTo>
                <a:cubicBezTo>
                  <a:pt x="14288" y="445324"/>
                  <a:pt x="26164" y="457200"/>
                  <a:pt x="40809" y="457200"/>
                </a:cubicBezTo>
                <a:lnTo>
                  <a:pt x="359241" y="457200"/>
                </a:lnTo>
                <a:cubicBezTo>
                  <a:pt x="373886" y="457200"/>
                  <a:pt x="385763" y="445324"/>
                  <a:pt x="385763" y="430679"/>
                </a:cubicBezTo>
                <a:cubicBezTo>
                  <a:pt x="385763" y="382280"/>
                  <a:pt x="364153" y="338971"/>
                  <a:pt x="330131" y="309771"/>
                </a:cubicBezTo>
                <a:lnTo>
                  <a:pt x="355937" y="232440"/>
                </a:lnTo>
                <a:cubicBezTo>
                  <a:pt x="356741" y="229939"/>
                  <a:pt x="357187" y="227350"/>
                  <a:pt x="357187" y="224671"/>
                </a:cubicBezTo>
                <a:cubicBezTo>
                  <a:pt x="357187" y="211098"/>
                  <a:pt x="346204" y="200114"/>
                  <a:pt x="332631" y="200114"/>
                </a:cubicBezTo>
                <a:lnTo>
                  <a:pt x="314325" y="200114"/>
                </a:lnTo>
                <a:lnTo>
                  <a:pt x="314325" y="200114"/>
                </a:lnTo>
                <a:lnTo>
                  <a:pt x="306020" y="200114"/>
                </a:lnTo>
                <a:cubicBezTo>
                  <a:pt x="311378" y="186898"/>
                  <a:pt x="314325" y="172432"/>
                  <a:pt x="314325" y="157252"/>
                </a:cubicBezTo>
                <a:lnTo>
                  <a:pt x="314325" y="128677"/>
                </a:lnTo>
                <a:lnTo>
                  <a:pt x="335756" y="128677"/>
                </a:lnTo>
                <a:cubicBezTo>
                  <a:pt x="347633" y="128677"/>
                  <a:pt x="357187" y="119122"/>
                  <a:pt x="357187" y="107246"/>
                </a:cubicBezTo>
                <a:cubicBezTo>
                  <a:pt x="357187" y="95369"/>
                  <a:pt x="347633" y="85814"/>
                  <a:pt x="335756" y="85814"/>
                </a:cubicBezTo>
                <a:lnTo>
                  <a:pt x="308342" y="85814"/>
                </a:lnTo>
                <a:cubicBezTo>
                  <a:pt x="299055" y="37862"/>
                  <a:pt x="279856" y="-14198"/>
                  <a:pt x="247352" y="-14198"/>
                </a:cubicBezTo>
                <a:cubicBezTo>
                  <a:pt x="238780" y="-14198"/>
                  <a:pt x="230386" y="-10716"/>
                  <a:pt x="222796" y="-6876"/>
                </a:cubicBezTo>
                <a:cubicBezTo>
                  <a:pt x="215473" y="-3215"/>
                  <a:pt x="206365" y="89"/>
                  <a:pt x="200025" y="89"/>
                </a:cubicBezTo>
                <a:cubicBezTo>
                  <a:pt x="193685" y="89"/>
                  <a:pt x="184577" y="-3215"/>
                  <a:pt x="177254" y="-6876"/>
                </a:cubicBezTo>
                <a:cubicBezTo>
                  <a:pt x="169664" y="-10805"/>
                  <a:pt x="161270" y="-14287"/>
                  <a:pt x="152698" y="-14287"/>
                </a:cubicBezTo>
                <a:close/>
                <a:moveTo>
                  <a:pt x="236369" y="418267"/>
                </a:moveTo>
                <a:lnTo>
                  <a:pt x="214223" y="354955"/>
                </a:lnTo>
                <a:lnTo>
                  <a:pt x="239137" y="325934"/>
                </a:lnTo>
                <a:cubicBezTo>
                  <a:pt x="241548" y="323076"/>
                  <a:pt x="242887" y="319504"/>
                  <a:pt x="242887" y="315754"/>
                </a:cubicBezTo>
                <a:cubicBezTo>
                  <a:pt x="242887" y="307092"/>
                  <a:pt x="235922" y="300127"/>
                  <a:pt x="227261" y="300127"/>
                </a:cubicBezTo>
                <a:lnTo>
                  <a:pt x="172789" y="300127"/>
                </a:lnTo>
                <a:cubicBezTo>
                  <a:pt x="164128" y="300127"/>
                  <a:pt x="157162" y="307092"/>
                  <a:pt x="157162" y="315754"/>
                </a:cubicBezTo>
                <a:cubicBezTo>
                  <a:pt x="157162" y="319504"/>
                  <a:pt x="158502" y="323076"/>
                  <a:pt x="160913" y="325934"/>
                </a:cubicBezTo>
                <a:lnTo>
                  <a:pt x="185827" y="354955"/>
                </a:lnTo>
                <a:lnTo>
                  <a:pt x="163681" y="418267"/>
                </a:lnTo>
                <a:lnTo>
                  <a:pt x="112782" y="257175"/>
                </a:lnTo>
                <a:lnTo>
                  <a:pt x="144661" y="257175"/>
                </a:lnTo>
                <a:cubicBezTo>
                  <a:pt x="161092" y="266283"/>
                  <a:pt x="179933" y="271463"/>
                  <a:pt x="200025" y="271463"/>
                </a:cubicBezTo>
                <a:cubicBezTo>
                  <a:pt x="220117" y="271463"/>
                  <a:pt x="238958" y="266283"/>
                  <a:pt x="255389" y="257175"/>
                </a:cubicBezTo>
                <a:lnTo>
                  <a:pt x="287268" y="257175"/>
                </a:lnTo>
                <a:lnTo>
                  <a:pt x="236369" y="418267"/>
                </a:lnTo>
                <a:close/>
                <a:moveTo>
                  <a:pt x="200025" y="228600"/>
                </a:moveTo>
                <a:cubicBezTo>
                  <a:pt x="169039" y="228600"/>
                  <a:pt x="142696" y="208865"/>
                  <a:pt x="132784" y="181273"/>
                </a:cubicBezTo>
                <a:cubicBezTo>
                  <a:pt x="137874" y="184130"/>
                  <a:pt x="143768" y="185738"/>
                  <a:pt x="150019" y="185738"/>
                </a:cubicBezTo>
                <a:lnTo>
                  <a:pt x="161092" y="185738"/>
                </a:lnTo>
                <a:cubicBezTo>
                  <a:pt x="175826" y="185738"/>
                  <a:pt x="188863" y="176272"/>
                  <a:pt x="193506" y="162342"/>
                </a:cubicBezTo>
                <a:cubicBezTo>
                  <a:pt x="195560" y="156091"/>
                  <a:pt x="204401" y="156091"/>
                  <a:pt x="206454" y="162342"/>
                </a:cubicBezTo>
                <a:cubicBezTo>
                  <a:pt x="211098" y="176272"/>
                  <a:pt x="224224" y="185738"/>
                  <a:pt x="238869" y="185738"/>
                </a:cubicBezTo>
                <a:lnTo>
                  <a:pt x="249942" y="185738"/>
                </a:lnTo>
                <a:cubicBezTo>
                  <a:pt x="256193" y="185738"/>
                  <a:pt x="262086" y="184130"/>
                  <a:pt x="267176" y="181273"/>
                </a:cubicBezTo>
                <a:cubicBezTo>
                  <a:pt x="257264" y="208865"/>
                  <a:pt x="230922" y="228600"/>
                  <a:pt x="199936" y="22860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10" name="Text 8"/>
          <p:cNvSpPr/>
          <p:nvPr/>
        </p:nvSpPr>
        <p:spPr>
          <a:xfrm>
            <a:off x="8585200" y="2641600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身份胁迫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915150" y="3048000"/>
            <a:ext cx="435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面具式伪装稀释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共识绑定身份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，为病毒陷阱打开大门。</a:t>
            </a:r>
            <a:endParaRPr lang="en-US" sz="1600" dirty="0"/>
          </a:p>
        </p:txBody>
      </p:sp>
      <p:pic>
        <p:nvPicPr>
          <p:cNvPr id="12" name="Image 0" descr="https://kimi-web-img.moonshot.cn/img/swarma.org/60ccc42d43e1818868bfafbec6156455149f8d95.jpeg">    </p:cNvPr>
          <p:cNvPicPr>
            <a:picLocks noChangeAspect="1"/>
          </p:cNvPicPr>
          <p:nvPr/>
        </p:nvPicPr>
        <p:blipFill>
          <a:blip r:embed="rId1"/>
          <a:srcRect l="0" r="0" t="39557" b="39557"/>
          <a:stretch/>
        </p:blipFill>
        <p:spPr>
          <a:xfrm>
            <a:off x="254000" y="4673600"/>
            <a:ext cx="11684000" cy="1625600"/>
          </a:xfrm>
          <a:prstGeom prst="roundRect">
            <a:avLst>
              <a:gd name="adj" fmla="val 6250"/>
            </a:avLst>
          </a:prstGeom>
        </p:spPr>
      </p:pic>
      <p:sp>
        <p:nvSpPr>
          <p:cNvPr id="13" name="Text 10"/>
          <p:cNvSpPr/>
          <p:nvPr/>
        </p:nvSpPr>
        <p:spPr>
          <a:xfrm>
            <a:off x="215900" y="6400800"/>
            <a:ext cx="11760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“伪装是好的，伪装是坏的...我成了一种遗产。”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solidFill>
            <a:srgbClr val="FAF3D7"/>
          </a:solidFill>
          <a:ln/>
        </p:spPr>
      </p:sp>
      <p:sp>
        <p:nvSpPr>
          <p:cNvPr id="3" name="Text 1"/>
          <p:cNvSpPr/>
          <p:nvPr/>
        </p:nvSpPr>
        <p:spPr>
          <a:xfrm>
            <a:off x="-31115" y="-8255"/>
            <a:ext cx="12237085" cy="68687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40032" y="3726295"/>
            <a:ext cx="1483360" cy="1395730"/>
          </a:xfrm>
          <a:prstGeom prst="ellipse">
            <a:avLst/>
          </a:prstGeom>
          <a:solidFill>
            <a:srgbClr val="FDF1E1"/>
          </a:solidFill>
          <a:ln w="101600">
            <a:solidFill>
              <a:srgbClr val="17171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340032" y="3726295"/>
            <a:ext cx="1483360" cy="1395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5400" b="1" dirty="0">
                <a:solidFill>
                  <a:srgbClr val="DD514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flipV="1">
            <a:off x="-31115" y="-5715"/>
            <a:ext cx="12237085" cy="3447415"/>
          </a:xfrm>
          <a:prstGeom prst="rect">
            <a:avLst/>
          </a:prstGeom>
          <a:solidFill>
            <a:srgbClr val="C15145"/>
          </a:solidFill>
          <a:ln/>
        </p:spPr>
      </p:sp>
      <p:sp>
        <p:nvSpPr>
          <p:cNvPr id="7" name="Text 5"/>
          <p:cNvSpPr/>
          <p:nvPr/>
        </p:nvSpPr>
        <p:spPr>
          <a:xfrm>
            <a:off x="-31115" y="-5715"/>
            <a:ext cx="12237085" cy="3447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027430" y="5329555"/>
            <a:ext cx="10121900" cy="533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171717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Biological 2:1 → 1:1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245100" y="2607310"/>
            <a:ext cx="1703070" cy="455930"/>
          </a:xfrm>
          <a:prstGeom prst="roundRect">
            <a:avLst>
              <a:gd name="adj" fmla="val 50000"/>
            </a:avLst>
          </a:prstGeom>
          <a:solidFill>
            <a:srgbClr val="B2C3F7"/>
          </a:solidFill>
          <a:ln/>
        </p:spPr>
      </p:sp>
      <p:sp>
        <p:nvSpPr>
          <p:cNvPr id="10" name="Text 8"/>
          <p:cNvSpPr/>
          <p:nvPr/>
        </p:nvSpPr>
        <p:spPr>
          <a:xfrm>
            <a:off x="5245100" y="2607310"/>
            <a:ext cx="1703070" cy="455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flipH="1">
            <a:off x="11087735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2" name="Text 10"/>
          <p:cNvSpPr/>
          <p:nvPr/>
        </p:nvSpPr>
        <p:spPr>
          <a:xfrm>
            <a:off x="11087735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11087735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4" name="Text 12"/>
          <p:cNvSpPr/>
          <p:nvPr/>
        </p:nvSpPr>
        <p:spPr>
          <a:xfrm>
            <a:off x="11087735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flipH="1">
            <a:off x="11087735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6" name="Text 14"/>
          <p:cNvSpPr/>
          <p:nvPr/>
        </p:nvSpPr>
        <p:spPr>
          <a:xfrm>
            <a:off x="11087735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flipH="1">
            <a:off x="11087735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18" name="Text 16"/>
          <p:cNvSpPr/>
          <p:nvPr/>
        </p:nvSpPr>
        <p:spPr>
          <a:xfrm>
            <a:off x="11087735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 flipH="1">
            <a:off x="11087735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0" name="Text 18"/>
          <p:cNvSpPr/>
          <p:nvPr/>
        </p:nvSpPr>
        <p:spPr>
          <a:xfrm>
            <a:off x="11087735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1027430" y="37420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2" name="Text 20"/>
          <p:cNvSpPr/>
          <p:nvPr/>
        </p:nvSpPr>
        <p:spPr>
          <a:xfrm>
            <a:off x="1027430" y="37420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H="1">
            <a:off x="1027430" y="431609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4" name="Text 22"/>
          <p:cNvSpPr/>
          <p:nvPr/>
        </p:nvSpPr>
        <p:spPr>
          <a:xfrm>
            <a:off x="1027430" y="431609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flipH="1">
            <a:off x="1027430" y="489013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6" name="Text 24"/>
          <p:cNvSpPr/>
          <p:nvPr/>
        </p:nvSpPr>
        <p:spPr>
          <a:xfrm>
            <a:off x="1027430" y="489013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flipH="1">
            <a:off x="1027430" y="546354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28" name="Text 26"/>
          <p:cNvSpPr/>
          <p:nvPr/>
        </p:nvSpPr>
        <p:spPr>
          <a:xfrm>
            <a:off x="1027430" y="546354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flipH="1">
            <a:off x="1027430" y="603758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DACB9C"/>
          </a:solidFill>
          <a:ln/>
        </p:spPr>
      </p:sp>
      <p:sp>
        <p:nvSpPr>
          <p:cNvPr id="30" name="Text 28"/>
          <p:cNvSpPr/>
          <p:nvPr/>
        </p:nvSpPr>
        <p:spPr>
          <a:xfrm>
            <a:off x="1027430" y="603758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20690" y="2592705"/>
            <a:ext cx="1152525" cy="4203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DD51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PART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 flipH="1">
            <a:off x="11087735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3" name="Text 31"/>
          <p:cNvSpPr/>
          <p:nvPr/>
        </p:nvSpPr>
        <p:spPr>
          <a:xfrm>
            <a:off x="11087735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 flipH="1">
            <a:off x="11087735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5" name="Text 33"/>
          <p:cNvSpPr/>
          <p:nvPr/>
        </p:nvSpPr>
        <p:spPr>
          <a:xfrm>
            <a:off x="11087735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 flipH="1">
            <a:off x="11087735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7" name="Text 35"/>
          <p:cNvSpPr/>
          <p:nvPr/>
        </p:nvSpPr>
        <p:spPr>
          <a:xfrm>
            <a:off x="11087735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 flipH="1">
            <a:off x="11087735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39" name="Text 37"/>
          <p:cNvSpPr/>
          <p:nvPr/>
        </p:nvSpPr>
        <p:spPr>
          <a:xfrm>
            <a:off x="11087735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 flipH="1">
            <a:off x="11087735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1" name="Text 39"/>
          <p:cNvSpPr/>
          <p:nvPr/>
        </p:nvSpPr>
        <p:spPr>
          <a:xfrm>
            <a:off x="11087735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 flipH="1">
            <a:off x="1027430" y="37973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3" name="Text 41"/>
          <p:cNvSpPr/>
          <p:nvPr/>
        </p:nvSpPr>
        <p:spPr>
          <a:xfrm>
            <a:off x="1027430" y="37973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 flipH="1">
            <a:off x="1027430" y="95377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5" name="Text 43"/>
          <p:cNvSpPr/>
          <p:nvPr/>
        </p:nvSpPr>
        <p:spPr>
          <a:xfrm>
            <a:off x="1027430" y="95377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 flipH="1">
            <a:off x="1027430" y="1527810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7" name="Text 45"/>
          <p:cNvSpPr/>
          <p:nvPr/>
        </p:nvSpPr>
        <p:spPr>
          <a:xfrm>
            <a:off x="1027430" y="1527810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 flipH="1">
            <a:off x="1027430" y="210121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49" name="Text 47"/>
          <p:cNvSpPr/>
          <p:nvPr/>
        </p:nvSpPr>
        <p:spPr>
          <a:xfrm>
            <a:off x="1027430" y="210121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 flipH="1">
            <a:off x="1027430" y="2675255"/>
            <a:ext cx="143510" cy="487680"/>
          </a:xfrm>
          <a:prstGeom prst="roundRect">
            <a:avLst>
              <a:gd name="adj" fmla="val 50000"/>
            </a:avLst>
          </a:prstGeom>
          <a:solidFill>
            <a:srgbClr val="C3D3F9"/>
          </a:solidFill>
          <a:ln/>
        </p:spPr>
      </p:sp>
      <p:sp>
        <p:nvSpPr>
          <p:cNvPr id="51" name="Text 49"/>
          <p:cNvSpPr/>
          <p:nvPr/>
        </p:nvSpPr>
        <p:spPr>
          <a:xfrm>
            <a:off x="1027430" y="2675255"/>
            <a:ext cx="143510" cy="487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2" name="Image 0" descr="https://kimi-img.moonshot.cn/pub/slides/slides_tmpl/image/25-08-27-19:59:58-d2nf6fh8bjvh7rlj01t0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238625" y="811530"/>
            <a:ext cx="3714750" cy="1534160"/>
          </a:xfrm>
          <a:prstGeom prst="rect">
            <a:avLst/>
          </a:prstGeom>
        </p:spPr>
      </p:pic>
      <p:sp>
        <p:nvSpPr>
          <p:cNvPr id="53" name="Shape 50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solidFill>
            <a:srgbClr val="181717"/>
          </a:solidFill>
          <a:ln/>
        </p:spPr>
      </p:sp>
      <p:sp>
        <p:nvSpPr>
          <p:cNvPr id="54" name="Text 51"/>
          <p:cNvSpPr/>
          <p:nvPr/>
        </p:nvSpPr>
        <p:spPr>
          <a:xfrm>
            <a:off x="-38735" y="3382010"/>
            <a:ext cx="12258675" cy="128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54000" y="2362200"/>
            <a:ext cx="4864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生物学的真相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254000" y="2870200"/>
            <a:ext cx="4800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9792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真实抗体如何工作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254000" y="3429000"/>
            <a:ext cx="4762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抗体生物学：两个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E06C5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异质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Fab臂检测威胁 → 一个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同质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Fc效应器执行</a:t>
            </a:r>
            <a:pPr>
              <a:lnSpc>
                <a:spcPct val="120000"/>
              </a:lnSpc>
            </a:pPr>
            <a:r>
              <a:rPr lang="en-US" sz="1400" b="1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285:1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的杀伤比。抗异种血红蛋白病毒陷阱在稀疏基因组中中和密集入侵者。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54000" y="4292600"/>
            <a:ext cx="4749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“一个男人有他蓝色的眼睛...网络研讨会建模。”</a:t>
            </a:r>
            <a:endParaRPr lang="en-US" sz="1600" dirty="0"/>
          </a:p>
        </p:txBody>
      </p:sp>
      <p:pic>
        <p:nvPicPr>
          <p:cNvPr id="8" name="Image 0" descr="https://kimi-web-img.moonshot.cn/img/c8.alamy.com/0e4d8f25623a0de88ec620f68f94baf50fdfa631.jpg">    </p:cNvPr>
          <p:cNvPicPr>
            <a:picLocks noChangeAspect="1"/>
          </p:cNvPicPr>
          <p:nvPr/>
        </p:nvPicPr>
        <p:blipFill>
          <a:blip r:embed="rId1"/>
          <a:srcRect l="3034" r="3034" t="0" b="0"/>
          <a:stretch/>
        </p:blipFill>
        <p:spPr>
          <a:xfrm>
            <a:off x="5130800" y="457200"/>
            <a:ext cx="6604000" cy="5943600"/>
          </a:xfrm>
          <a:prstGeom prst="roundRect">
            <a:avLst>
              <a:gd name="adj" fmla="val 1709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solidFill>
            <a:srgbClr val="FCF8E5"/>
          </a:solidFill>
          <a:ln/>
        </p:spPr>
      </p:sp>
      <p:sp>
        <p:nvSpPr>
          <p:cNvPr id="3" name="Text 1"/>
          <p:cNvSpPr/>
          <p:nvPr/>
        </p:nvSpPr>
        <p:spPr>
          <a:xfrm>
            <a:off x="-30480" y="635"/>
            <a:ext cx="12235815" cy="68586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249738" y="1473200"/>
            <a:ext cx="3886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C65B4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2:1 → 1:1 公钥免疫学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24400" y="2032000"/>
            <a:ext cx="2743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从生物学到密码学的精确映射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59200" y="26416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E9792E">
              <a:alpha val="2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267200" y="3149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400050" y="419100"/>
                </a:moveTo>
                <a:cubicBezTo>
                  <a:pt x="515779" y="419100"/>
                  <a:pt x="609600" y="325279"/>
                  <a:pt x="609600" y="209550"/>
                </a:cubicBezTo>
                <a:cubicBezTo>
                  <a:pt x="609600" y="93821"/>
                  <a:pt x="515779" y="0"/>
                  <a:pt x="400050" y="0"/>
                </a:cubicBezTo>
                <a:cubicBezTo>
                  <a:pt x="284321" y="0"/>
                  <a:pt x="190500" y="93821"/>
                  <a:pt x="190500" y="209550"/>
                </a:cubicBezTo>
                <a:cubicBezTo>
                  <a:pt x="190500" y="231815"/>
                  <a:pt x="193953" y="253365"/>
                  <a:pt x="200382" y="273487"/>
                </a:cubicBezTo>
                <a:lnTo>
                  <a:pt x="8334" y="465534"/>
                </a:lnTo>
                <a:cubicBezTo>
                  <a:pt x="2977" y="470892"/>
                  <a:pt x="0" y="478155"/>
                  <a:pt x="0" y="485775"/>
                </a:cubicBezTo>
                <a:lnTo>
                  <a:pt x="0" y="581025"/>
                </a:lnTo>
                <a:cubicBezTo>
                  <a:pt x="0" y="596860"/>
                  <a:pt x="12740" y="609600"/>
                  <a:pt x="28575" y="609600"/>
                </a:cubicBezTo>
                <a:lnTo>
                  <a:pt x="123825" y="609600"/>
                </a:lnTo>
                <a:cubicBezTo>
                  <a:pt x="139660" y="609600"/>
                  <a:pt x="152400" y="596860"/>
                  <a:pt x="152400" y="581025"/>
                </a:cubicBezTo>
                <a:lnTo>
                  <a:pt x="152400" y="533400"/>
                </a:lnTo>
                <a:lnTo>
                  <a:pt x="200025" y="533400"/>
                </a:lnTo>
                <a:cubicBezTo>
                  <a:pt x="215860" y="533400"/>
                  <a:pt x="228600" y="520660"/>
                  <a:pt x="228600" y="504825"/>
                </a:cubicBezTo>
                <a:lnTo>
                  <a:pt x="228600" y="457200"/>
                </a:lnTo>
                <a:lnTo>
                  <a:pt x="276225" y="457200"/>
                </a:lnTo>
                <a:cubicBezTo>
                  <a:pt x="283845" y="457200"/>
                  <a:pt x="291108" y="454223"/>
                  <a:pt x="296466" y="448866"/>
                </a:cubicBezTo>
                <a:lnTo>
                  <a:pt x="336113" y="409218"/>
                </a:lnTo>
                <a:cubicBezTo>
                  <a:pt x="356235" y="415647"/>
                  <a:pt x="377785" y="419100"/>
                  <a:pt x="400050" y="419100"/>
                </a:cubicBezTo>
                <a:close/>
                <a:moveTo>
                  <a:pt x="447675" y="114300"/>
                </a:moveTo>
                <a:cubicBezTo>
                  <a:pt x="473960" y="114300"/>
                  <a:pt x="495300" y="135640"/>
                  <a:pt x="495300" y="161925"/>
                </a:cubicBezTo>
                <a:cubicBezTo>
                  <a:pt x="495300" y="188210"/>
                  <a:pt x="473960" y="209550"/>
                  <a:pt x="447675" y="209550"/>
                </a:cubicBezTo>
                <a:cubicBezTo>
                  <a:pt x="421390" y="209550"/>
                  <a:pt x="400050" y="188210"/>
                  <a:pt x="400050" y="161925"/>
                </a:cubicBezTo>
                <a:cubicBezTo>
                  <a:pt x="400050" y="135640"/>
                  <a:pt x="421390" y="114300"/>
                  <a:pt x="447675" y="114300"/>
                </a:cubicBezTo>
                <a:close/>
              </a:path>
            </a:pathLst>
          </a:custGeom>
          <a:solidFill>
            <a:srgbClr val="E9792E"/>
          </a:solidFill>
          <a:ln/>
        </p:spPr>
      </p:sp>
      <p:sp>
        <p:nvSpPr>
          <p:cNvPr id="8" name="Text 6"/>
          <p:cNvSpPr/>
          <p:nvPr/>
        </p:nvSpPr>
        <p:spPr>
          <a:xfrm>
            <a:off x="4082455" y="4368800"/>
            <a:ext cx="107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 异质公钥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215606" y="4673600"/>
            <a:ext cx="78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(检测威胁)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791200" y="34544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A5A8D1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807200" y="26416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lnTo>
                  <a:pt x="812800" y="0"/>
                </a:lnTo>
                <a:cubicBezTo>
                  <a:pt x="1261397" y="0"/>
                  <a:pt x="1625600" y="364203"/>
                  <a:pt x="1625600" y="812800"/>
                </a:cubicBezTo>
                <a:lnTo>
                  <a:pt x="1625600" y="812800"/>
                </a:lnTo>
                <a:cubicBezTo>
                  <a:pt x="1625600" y="1261397"/>
                  <a:pt x="1261397" y="1625600"/>
                  <a:pt x="812800" y="1625600"/>
                </a:cubicBezTo>
                <a:lnTo>
                  <a:pt x="812800" y="1625600"/>
                </a:lnTo>
                <a:cubicBezTo>
                  <a:pt x="364203" y="1625600"/>
                  <a:pt x="0" y="1261397"/>
                  <a:pt x="0" y="812800"/>
                </a:cubicBezTo>
                <a:lnTo>
                  <a:pt x="0" y="812800"/>
                </a:lnTo>
                <a:cubicBezTo>
                  <a:pt x="0" y="364203"/>
                  <a:pt x="364203" y="0"/>
                  <a:pt x="812800" y="0"/>
                </a:cubicBezTo>
                <a:close/>
              </a:path>
            </a:pathLst>
          </a:custGeom>
          <a:solidFill>
            <a:srgbClr val="A5A8D1">
              <a:alpha val="20000"/>
            </a:srgbClr>
          </a:solidFill>
          <a:ln/>
        </p:spPr>
      </p:sp>
      <p:sp>
        <p:nvSpPr>
          <p:cNvPr id="12" name="Shape 10"/>
          <p:cNvSpPr/>
          <p:nvPr/>
        </p:nvSpPr>
        <p:spPr>
          <a:xfrm>
            <a:off x="7353300" y="31496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203597" y="-19050"/>
                </a:moveTo>
                <a:cubicBezTo>
                  <a:pt x="160258" y="-19050"/>
                  <a:pt x="134779" y="50363"/>
                  <a:pt x="122277" y="114300"/>
                </a:cubicBezTo>
                <a:lnTo>
                  <a:pt x="85725" y="114300"/>
                </a:lnTo>
                <a:cubicBezTo>
                  <a:pt x="69890" y="114300"/>
                  <a:pt x="57150" y="127040"/>
                  <a:pt x="57150" y="142875"/>
                </a:cubicBezTo>
                <a:cubicBezTo>
                  <a:pt x="57150" y="158710"/>
                  <a:pt x="69890" y="171450"/>
                  <a:pt x="85725" y="171450"/>
                </a:cubicBezTo>
                <a:lnTo>
                  <a:pt x="114300" y="171450"/>
                </a:lnTo>
                <a:lnTo>
                  <a:pt x="114300" y="209550"/>
                </a:lnTo>
                <a:cubicBezTo>
                  <a:pt x="114300" y="229791"/>
                  <a:pt x="118229" y="249079"/>
                  <a:pt x="125373" y="266700"/>
                </a:cubicBezTo>
                <a:lnTo>
                  <a:pt x="114300" y="266700"/>
                </a:lnTo>
                <a:lnTo>
                  <a:pt x="114300" y="266700"/>
                </a:lnTo>
                <a:lnTo>
                  <a:pt x="89892" y="266700"/>
                </a:lnTo>
                <a:cubicBezTo>
                  <a:pt x="71795" y="266700"/>
                  <a:pt x="57150" y="281345"/>
                  <a:pt x="57150" y="299442"/>
                </a:cubicBezTo>
                <a:cubicBezTo>
                  <a:pt x="57150" y="303014"/>
                  <a:pt x="57745" y="306467"/>
                  <a:pt x="58817" y="309801"/>
                </a:cubicBezTo>
                <a:lnTo>
                  <a:pt x="93226" y="412909"/>
                </a:lnTo>
                <a:cubicBezTo>
                  <a:pt x="47863" y="451961"/>
                  <a:pt x="19050" y="509707"/>
                  <a:pt x="19050" y="574238"/>
                </a:cubicBezTo>
                <a:cubicBezTo>
                  <a:pt x="19050" y="593765"/>
                  <a:pt x="34885" y="609600"/>
                  <a:pt x="54412" y="609600"/>
                </a:cubicBezTo>
                <a:lnTo>
                  <a:pt x="478988" y="609600"/>
                </a:lnTo>
                <a:cubicBezTo>
                  <a:pt x="498515" y="609600"/>
                  <a:pt x="514350" y="593765"/>
                  <a:pt x="514350" y="574238"/>
                </a:cubicBezTo>
                <a:cubicBezTo>
                  <a:pt x="514350" y="509707"/>
                  <a:pt x="485537" y="451961"/>
                  <a:pt x="440174" y="413028"/>
                </a:cubicBezTo>
                <a:lnTo>
                  <a:pt x="474583" y="309920"/>
                </a:lnTo>
                <a:cubicBezTo>
                  <a:pt x="475655" y="306586"/>
                  <a:pt x="476250" y="303133"/>
                  <a:pt x="476250" y="299561"/>
                </a:cubicBezTo>
                <a:cubicBezTo>
                  <a:pt x="476250" y="281464"/>
                  <a:pt x="461605" y="266819"/>
                  <a:pt x="443508" y="266819"/>
                </a:cubicBezTo>
                <a:lnTo>
                  <a:pt x="419100" y="266819"/>
                </a:lnTo>
                <a:lnTo>
                  <a:pt x="419100" y="266819"/>
                </a:lnTo>
                <a:lnTo>
                  <a:pt x="408027" y="266819"/>
                </a:lnTo>
                <a:cubicBezTo>
                  <a:pt x="415171" y="249198"/>
                  <a:pt x="419100" y="229910"/>
                  <a:pt x="419100" y="209669"/>
                </a:cubicBezTo>
                <a:lnTo>
                  <a:pt x="419100" y="171569"/>
                </a:lnTo>
                <a:lnTo>
                  <a:pt x="447675" y="171569"/>
                </a:lnTo>
                <a:cubicBezTo>
                  <a:pt x="463510" y="171569"/>
                  <a:pt x="476250" y="158829"/>
                  <a:pt x="476250" y="142994"/>
                </a:cubicBezTo>
                <a:cubicBezTo>
                  <a:pt x="476250" y="127159"/>
                  <a:pt x="463510" y="114419"/>
                  <a:pt x="447675" y="114419"/>
                </a:cubicBezTo>
                <a:lnTo>
                  <a:pt x="411123" y="114419"/>
                </a:lnTo>
                <a:cubicBezTo>
                  <a:pt x="398740" y="50482"/>
                  <a:pt x="373142" y="-18931"/>
                  <a:pt x="329803" y="-18931"/>
                </a:cubicBezTo>
                <a:cubicBezTo>
                  <a:pt x="318373" y="-18931"/>
                  <a:pt x="307181" y="-14288"/>
                  <a:pt x="297061" y="-9168"/>
                </a:cubicBezTo>
                <a:cubicBezTo>
                  <a:pt x="287298" y="-4286"/>
                  <a:pt x="275153" y="119"/>
                  <a:pt x="266700" y="119"/>
                </a:cubicBezTo>
                <a:cubicBezTo>
                  <a:pt x="258247" y="119"/>
                  <a:pt x="246102" y="-4286"/>
                  <a:pt x="236339" y="-9168"/>
                </a:cubicBezTo>
                <a:cubicBezTo>
                  <a:pt x="226219" y="-14407"/>
                  <a:pt x="215027" y="-19050"/>
                  <a:pt x="203597" y="-19050"/>
                </a:cubicBezTo>
                <a:close/>
                <a:moveTo>
                  <a:pt x="315158" y="557689"/>
                </a:moveTo>
                <a:lnTo>
                  <a:pt x="285631" y="473273"/>
                </a:lnTo>
                <a:lnTo>
                  <a:pt x="318849" y="434578"/>
                </a:lnTo>
                <a:cubicBezTo>
                  <a:pt x="322064" y="430768"/>
                  <a:pt x="323850" y="426006"/>
                  <a:pt x="323850" y="421005"/>
                </a:cubicBezTo>
                <a:cubicBezTo>
                  <a:pt x="323850" y="409456"/>
                  <a:pt x="314563" y="400169"/>
                  <a:pt x="303014" y="400169"/>
                </a:cubicBezTo>
                <a:lnTo>
                  <a:pt x="230386" y="400169"/>
                </a:lnTo>
                <a:cubicBezTo>
                  <a:pt x="218837" y="400169"/>
                  <a:pt x="209550" y="409456"/>
                  <a:pt x="209550" y="421005"/>
                </a:cubicBezTo>
                <a:cubicBezTo>
                  <a:pt x="209550" y="426006"/>
                  <a:pt x="211336" y="430768"/>
                  <a:pt x="214551" y="434578"/>
                </a:cubicBezTo>
                <a:lnTo>
                  <a:pt x="247769" y="473273"/>
                </a:lnTo>
                <a:lnTo>
                  <a:pt x="218242" y="557689"/>
                </a:lnTo>
                <a:lnTo>
                  <a:pt x="150376" y="342900"/>
                </a:lnTo>
                <a:lnTo>
                  <a:pt x="192881" y="342900"/>
                </a:lnTo>
                <a:cubicBezTo>
                  <a:pt x="214789" y="355044"/>
                  <a:pt x="239911" y="361950"/>
                  <a:pt x="266700" y="361950"/>
                </a:cubicBezTo>
                <a:cubicBezTo>
                  <a:pt x="293489" y="361950"/>
                  <a:pt x="318611" y="355044"/>
                  <a:pt x="340519" y="342900"/>
                </a:cubicBezTo>
                <a:lnTo>
                  <a:pt x="383024" y="342900"/>
                </a:lnTo>
                <a:lnTo>
                  <a:pt x="315158" y="557689"/>
                </a:lnTo>
                <a:close/>
                <a:moveTo>
                  <a:pt x="266700" y="304800"/>
                </a:moveTo>
                <a:cubicBezTo>
                  <a:pt x="225385" y="304800"/>
                  <a:pt x="190262" y="278487"/>
                  <a:pt x="177046" y="241697"/>
                </a:cubicBezTo>
                <a:cubicBezTo>
                  <a:pt x="183832" y="245507"/>
                  <a:pt x="191691" y="247650"/>
                  <a:pt x="200025" y="247650"/>
                </a:cubicBezTo>
                <a:lnTo>
                  <a:pt x="214789" y="247650"/>
                </a:lnTo>
                <a:cubicBezTo>
                  <a:pt x="234434" y="247650"/>
                  <a:pt x="251817" y="235029"/>
                  <a:pt x="258008" y="216456"/>
                </a:cubicBezTo>
                <a:cubicBezTo>
                  <a:pt x="260747" y="208121"/>
                  <a:pt x="272534" y="208121"/>
                  <a:pt x="275273" y="216456"/>
                </a:cubicBezTo>
                <a:cubicBezTo>
                  <a:pt x="281464" y="235029"/>
                  <a:pt x="298966" y="247650"/>
                  <a:pt x="318492" y="247650"/>
                </a:cubicBezTo>
                <a:lnTo>
                  <a:pt x="333256" y="247650"/>
                </a:lnTo>
                <a:cubicBezTo>
                  <a:pt x="341590" y="247650"/>
                  <a:pt x="349448" y="245507"/>
                  <a:pt x="356235" y="241697"/>
                </a:cubicBezTo>
                <a:cubicBezTo>
                  <a:pt x="343019" y="278487"/>
                  <a:pt x="307896" y="304800"/>
                  <a:pt x="266581" y="304800"/>
                </a:cubicBezTo>
                <a:close/>
              </a:path>
            </a:pathLst>
          </a:custGeom>
          <a:solidFill>
            <a:srgbClr val="A5A8D1"/>
          </a:solidFill>
          <a:ln/>
        </p:spPr>
      </p:sp>
      <p:sp>
        <p:nvSpPr>
          <p:cNvPr id="13" name="Text 11"/>
          <p:cNvSpPr/>
          <p:nvPr/>
        </p:nvSpPr>
        <p:spPr>
          <a:xfrm>
            <a:off x="7130455" y="4368800"/>
            <a:ext cx="1079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 同质私钥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63606" y="4673600"/>
            <a:ext cx="787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(执行杀伤)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546402" y="5181600"/>
            <a:ext cx="317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4038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“零知识证明系统...已准备好进行身份验证。”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MMUKO-CID : Constitutional Immune OS</dc:title>
  <dc:subject>MMUKO-CID : Constitutional Immune OS</dc:subject>
  <dc:creator>Kimi</dc:creator>
  <cp:lastModifiedBy>Kimi</cp:lastModifiedBy>
  <cp:revision>1</cp:revision>
  <dcterms:created xsi:type="dcterms:W3CDTF">2025-11-26T07:24:47Z</dcterms:created>
  <dcterms:modified xsi:type="dcterms:W3CDTF">2025-11-26T07:24:47Z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{"Label":"MMUKO-CID : Constitutional Immune OS","ContentProducer":"001191110108MACG2KBH8F10000","ProduceID":"d4ita4oonf4r8emvlrq0","ReservedCode1":"","ContentPropagator":"001191110108MACG2KBH8F20000","PropagateID":"d4ita4oonf4r8emvlrq0","ReservedCode2":""}</vt:lpwstr>
  </property>
</Properties>
</file>